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76" r:id="rId2"/>
    <p:sldId id="384" r:id="rId3"/>
    <p:sldId id="497" r:id="rId4"/>
    <p:sldId id="498" r:id="rId5"/>
    <p:sldId id="499" r:id="rId6"/>
    <p:sldId id="496" r:id="rId7"/>
    <p:sldId id="500" r:id="rId8"/>
    <p:sldId id="509" r:id="rId9"/>
    <p:sldId id="453" r:id="rId10"/>
    <p:sldId id="456" r:id="rId11"/>
    <p:sldId id="437" r:id="rId12"/>
    <p:sldId id="462" r:id="rId13"/>
    <p:sldId id="464" r:id="rId14"/>
    <p:sldId id="473" r:id="rId15"/>
    <p:sldId id="471" r:id="rId16"/>
    <p:sldId id="483" r:id="rId17"/>
    <p:sldId id="476" r:id="rId18"/>
    <p:sldId id="482" r:id="rId19"/>
    <p:sldId id="455" r:id="rId20"/>
    <p:sldId id="484" r:id="rId21"/>
    <p:sldId id="487" r:id="rId22"/>
    <p:sldId id="489" r:id="rId23"/>
    <p:sldId id="505" r:id="rId24"/>
    <p:sldId id="508" r:id="rId25"/>
    <p:sldId id="507" r:id="rId26"/>
    <p:sldId id="506" r:id="rId27"/>
    <p:sldId id="503" r:id="rId28"/>
    <p:sldId id="510" r:id="rId29"/>
    <p:sldId id="479" r:id="rId30"/>
    <p:sldId id="502" r:id="rId31"/>
  </p:sldIdLst>
  <p:sldSz cx="9361488" cy="61214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A84E"/>
    <a:srgbClr val="1E3CD0"/>
    <a:srgbClr val="C23418"/>
    <a:srgbClr val="01FF74"/>
    <a:srgbClr val="FFDE53"/>
    <a:srgbClr val="00D05E"/>
    <a:srgbClr val="FFFF00"/>
    <a:srgbClr val="FEFDC3"/>
    <a:srgbClr val="251BA5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0" autoAdjust="0"/>
    <p:restoredTop sz="99853" autoAdjust="0"/>
  </p:normalViewPr>
  <p:slideViewPr>
    <p:cSldViewPr>
      <p:cViewPr varScale="1">
        <p:scale>
          <a:sx n="74" d="100"/>
          <a:sy n="74" d="100"/>
        </p:scale>
        <p:origin x="-108" y="-186"/>
      </p:cViewPr>
      <p:guideLst>
        <p:guide orient="horz" pos="1929"/>
        <p:guide pos="29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26032;&#39033;&#30446;&#31435;&#39033;&#25991;&#26723;\&#31435;&#39033;&#29992;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26032;&#39033;&#30446;&#31435;&#39033;&#25991;&#26723;\&#31435;&#39033;&#29992;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'13-14年市场'!$B$27</c:f>
              <c:strCache>
                <c:ptCount val="1"/>
                <c:pt idx="0">
                  <c:v>2013年</c:v>
                </c:pt>
              </c:strCache>
            </c:strRef>
          </c:tx>
          <c:dLbls>
            <c:showLegendKey val="0"/>
            <c:showVal val="1"/>
            <c:showCatName val="1"/>
            <c:showSerName val="0"/>
            <c:showPercent val="1"/>
            <c:showBubbleSize val="0"/>
            <c:showLeaderLines val="1"/>
          </c:dLbls>
          <c:cat>
            <c:strRef>
              <c:f>'13-14年市场'!$C$26:$E$26</c:f>
              <c:strCache>
                <c:ptCount val="3"/>
                <c:pt idx="0">
                  <c:v>手游</c:v>
                </c:pt>
                <c:pt idx="1">
                  <c:v>页游</c:v>
                </c:pt>
                <c:pt idx="2">
                  <c:v>端游</c:v>
                </c:pt>
              </c:strCache>
            </c:strRef>
          </c:cat>
          <c:val>
            <c:numRef>
              <c:f>'13-14年市场'!$C$27:$E$27</c:f>
              <c:numCache>
                <c:formatCode>General</c:formatCode>
                <c:ptCount val="3"/>
                <c:pt idx="0">
                  <c:v>112.4</c:v>
                </c:pt>
                <c:pt idx="1">
                  <c:v>127.7</c:v>
                </c:pt>
                <c:pt idx="2">
                  <c:v>591.6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'13-14年市场'!$B$28</c:f>
              <c:strCache>
                <c:ptCount val="1"/>
                <c:pt idx="0">
                  <c:v>2014年e</c:v>
                </c:pt>
              </c:strCache>
            </c:strRef>
          </c:tx>
          <c:dLbls>
            <c:showLegendKey val="0"/>
            <c:showVal val="1"/>
            <c:showCatName val="1"/>
            <c:showSerName val="0"/>
            <c:showPercent val="1"/>
            <c:showBubbleSize val="0"/>
            <c:showLeaderLines val="1"/>
          </c:dLbls>
          <c:cat>
            <c:strRef>
              <c:f>'13-14年市场'!$C$26:$E$26</c:f>
              <c:strCache>
                <c:ptCount val="3"/>
                <c:pt idx="0">
                  <c:v>手游</c:v>
                </c:pt>
                <c:pt idx="1">
                  <c:v>页游</c:v>
                </c:pt>
                <c:pt idx="2">
                  <c:v>端游</c:v>
                </c:pt>
              </c:strCache>
            </c:strRef>
          </c:cat>
          <c:val>
            <c:numRef>
              <c:f>'13-14年市场'!$C$28:$E$28</c:f>
              <c:numCache>
                <c:formatCode>General</c:formatCode>
                <c:ptCount val="3"/>
                <c:pt idx="0">
                  <c:v>188.1</c:v>
                </c:pt>
                <c:pt idx="1">
                  <c:v>210.6</c:v>
                </c:pt>
                <c:pt idx="2">
                  <c:v>750.8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698D9-AD4F-4AD0-9F92-F1EF35ACDC41}" type="datetimeFigureOut">
              <a:rPr lang="zh-CN" altLang="en-US" smtClean="0"/>
              <a:pPr/>
              <a:t>2014/2/12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08038" y="685800"/>
            <a:ext cx="52419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7CC02D-7BF0-45DC-9579-A33CFD5A09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03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2112" y="1901603"/>
            <a:ext cx="7957265" cy="131213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4223" y="3468795"/>
            <a:ext cx="6553042" cy="156435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7079" y="245140"/>
            <a:ext cx="2106335" cy="522302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074" y="245140"/>
            <a:ext cx="6162980" cy="522302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9493" y="3933567"/>
            <a:ext cx="7957265" cy="121577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39493" y="2594511"/>
            <a:ext cx="7957265" cy="13390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075" y="1428328"/>
            <a:ext cx="4134657" cy="403984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8757" y="1428328"/>
            <a:ext cx="4134657" cy="403984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074" y="1370232"/>
            <a:ext cx="4136283" cy="571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074" y="1941278"/>
            <a:ext cx="4136283" cy="35268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755509" y="1370232"/>
            <a:ext cx="4137908" cy="571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55509" y="1941278"/>
            <a:ext cx="4137908" cy="35268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078" y="243724"/>
            <a:ext cx="3079865" cy="10372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60082" y="243722"/>
            <a:ext cx="5233332" cy="52244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8078" y="1280960"/>
            <a:ext cx="3079865" cy="41872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4917" y="4284979"/>
            <a:ext cx="5616893" cy="5058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34917" y="546959"/>
            <a:ext cx="5616893" cy="36728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34917" y="4790849"/>
            <a:ext cx="5616893" cy="718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68075" y="245141"/>
            <a:ext cx="8425339" cy="1020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075" y="1428328"/>
            <a:ext cx="8425339" cy="403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68075" y="5673631"/>
            <a:ext cx="2184347" cy="3259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2014/2/12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98509" y="5673631"/>
            <a:ext cx="2964471" cy="3259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709067" y="5673631"/>
            <a:ext cx="2184347" cy="3259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3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25.png"/><Relationship Id="rId11" Type="http://schemas.openxmlformats.org/officeDocument/2006/relationships/image" Target="../media/image29.jpeg"/><Relationship Id="rId5" Type="http://schemas.openxmlformats.org/officeDocument/2006/relationships/image" Target="../media/image14.png"/><Relationship Id="rId10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40.png"/><Relationship Id="rId11" Type="http://schemas.openxmlformats.org/officeDocument/2006/relationships/image" Target="../media/image45.jpeg"/><Relationship Id="rId5" Type="http://schemas.openxmlformats.org/officeDocument/2006/relationships/image" Target="../media/image39.jpeg"/><Relationship Id="rId10" Type="http://schemas.openxmlformats.org/officeDocument/2006/relationships/image" Target="../media/image44.jpeg"/><Relationship Id="rId4" Type="http://schemas.microsoft.com/office/2007/relationships/hdphoto" Target="../media/hdphoto1.wdp"/><Relationship Id="rId9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" Type="http://schemas.openxmlformats.org/officeDocument/2006/relationships/slideLayout" Target="../slideLayouts/slideLayout1.xml"/><Relationship Id="rId16" Type="http://schemas.microsoft.com/office/2007/relationships/hdphoto" Target="../media/hdphoto3.wdp"/><Relationship Id="rId20" Type="http://schemas.microsoft.com/office/2007/relationships/hdphoto" Target="../media/hdphoto5.wdp"/><Relationship Id="rId1" Type="http://schemas.openxmlformats.org/officeDocument/2006/relationships/tags" Target="../tags/tag12.xml"/><Relationship Id="rId6" Type="http://schemas.openxmlformats.org/officeDocument/2006/relationships/image" Target="../media/image40.png"/><Relationship Id="rId11" Type="http://schemas.openxmlformats.org/officeDocument/2006/relationships/image" Target="../media/image50.png"/><Relationship Id="rId5" Type="http://schemas.openxmlformats.org/officeDocument/2006/relationships/image" Target="../media/image39.jpe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6.png"/><Relationship Id="rId4" Type="http://schemas.microsoft.com/office/2007/relationships/hdphoto" Target="../media/hdphoto1.wdp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7.jpeg"/><Relationship Id="rId12" Type="http://schemas.openxmlformats.org/officeDocument/2006/relationships/image" Target="../media/image6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40.png"/><Relationship Id="rId11" Type="http://schemas.openxmlformats.org/officeDocument/2006/relationships/image" Target="../media/image61.png"/><Relationship Id="rId5" Type="http://schemas.openxmlformats.org/officeDocument/2006/relationships/image" Target="../media/image39.jpeg"/><Relationship Id="rId10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40.png"/><Relationship Id="rId11" Type="http://schemas.openxmlformats.org/officeDocument/2006/relationships/image" Target="../media/image67.png"/><Relationship Id="rId5" Type="http://schemas.openxmlformats.org/officeDocument/2006/relationships/image" Target="../media/image39.jpeg"/><Relationship Id="rId10" Type="http://schemas.openxmlformats.org/officeDocument/2006/relationships/image" Target="../media/image66.png"/><Relationship Id="rId4" Type="http://schemas.microsoft.com/office/2007/relationships/hdphoto" Target="../media/hdphoto1.wdp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8.png"/><Relationship Id="rId1" Type="http://schemas.openxmlformats.org/officeDocument/2006/relationships/tags" Target="../tags/tag15.xml"/><Relationship Id="rId6" Type="http://schemas.openxmlformats.org/officeDocument/2006/relationships/image" Target="../media/image40.png"/><Relationship Id="rId11" Type="http://schemas.openxmlformats.org/officeDocument/2006/relationships/image" Target="../media/image73.jpeg"/><Relationship Id="rId5" Type="http://schemas.openxmlformats.org/officeDocument/2006/relationships/image" Target="../media/image39.jpe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microsoft.com/office/2007/relationships/hdphoto" Target="../media/hdphoto1.wdp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2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0.png"/><Relationship Id="rId1" Type="http://schemas.openxmlformats.org/officeDocument/2006/relationships/tags" Target="../tags/tag16.xml"/><Relationship Id="rId6" Type="http://schemas.openxmlformats.org/officeDocument/2006/relationships/image" Target="../media/image40.png"/><Relationship Id="rId11" Type="http://schemas.openxmlformats.org/officeDocument/2006/relationships/image" Target="../media/image86.png"/><Relationship Id="rId5" Type="http://schemas.openxmlformats.org/officeDocument/2006/relationships/image" Target="../media/image39.jpeg"/><Relationship Id="rId15" Type="http://schemas.openxmlformats.org/officeDocument/2006/relationships/image" Target="../media/image68.png"/><Relationship Id="rId10" Type="http://schemas.openxmlformats.org/officeDocument/2006/relationships/image" Target="../media/image85.png"/><Relationship Id="rId19" Type="http://schemas.openxmlformats.org/officeDocument/2006/relationships/image" Target="../media/image93.png"/><Relationship Id="rId4" Type="http://schemas.microsoft.com/office/2007/relationships/hdphoto" Target="../media/hdphoto1.wdp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avi"/><Relationship Id="rId7" Type="http://schemas.openxmlformats.org/officeDocument/2006/relationships/image" Target="../media/image94.png"/><Relationship Id="rId2" Type="http://schemas.microsoft.com/office/2007/relationships/media" Target="../media/media1.avi"/><Relationship Id="rId1" Type="http://schemas.openxmlformats.org/officeDocument/2006/relationships/tags" Target="../tags/tag1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hart" Target="../charts/chart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13" Type="http://schemas.openxmlformats.org/officeDocument/2006/relationships/image" Target="../media/image105.png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12" Type="http://schemas.openxmlformats.org/officeDocument/2006/relationships/image" Target="../media/image10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99.jpeg"/><Relationship Id="rId11" Type="http://schemas.openxmlformats.org/officeDocument/2006/relationships/image" Target="../media/image103.png"/><Relationship Id="rId5" Type="http://schemas.openxmlformats.org/officeDocument/2006/relationships/image" Target="../media/image98.png"/><Relationship Id="rId10" Type="http://schemas.openxmlformats.org/officeDocument/2006/relationships/image" Target="../media/image102.gif"/><Relationship Id="rId4" Type="http://schemas.microsoft.com/office/2007/relationships/hdphoto" Target="../media/hdphoto1.wdp"/><Relationship Id="rId9" Type="http://schemas.openxmlformats.org/officeDocument/2006/relationships/image" Target="../media/image10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127.jpeg"/><Relationship Id="rId3" Type="http://schemas.openxmlformats.org/officeDocument/2006/relationships/image" Target="../media/image2.png"/><Relationship Id="rId21" Type="http://schemas.openxmlformats.org/officeDocument/2006/relationships/image" Target="../media/image122.jpe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17.png"/><Relationship Id="rId20" Type="http://schemas.openxmlformats.org/officeDocument/2006/relationships/image" Target="../media/image121.jpeg"/><Relationship Id="rId1" Type="http://schemas.openxmlformats.org/officeDocument/2006/relationships/tags" Target="../tags/tag20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25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10" Type="http://schemas.openxmlformats.org/officeDocument/2006/relationships/image" Target="../media/image111.png"/><Relationship Id="rId19" Type="http://schemas.openxmlformats.org/officeDocument/2006/relationships/image" Target="../media/image120.jpeg"/><Relationship Id="rId4" Type="http://schemas.microsoft.com/office/2007/relationships/hdphoto" Target="../media/hdphoto1.wdp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jpeg"/><Relationship Id="rId27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3" Type="http://schemas.openxmlformats.org/officeDocument/2006/relationships/image" Target="../media/image2.png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129.jpeg"/><Relationship Id="rId5" Type="http://schemas.openxmlformats.org/officeDocument/2006/relationships/image" Target="../media/image128.jpe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video" Target="../media/media2.avi"/><Relationship Id="rId7" Type="http://schemas.openxmlformats.org/officeDocument/2006/relationships/image" Target="../media/image3.jpeg"/><Relationship Id="rId2" Type="http://schemas.microsoft.com/office/2007/relationships/media" Target="../media/media2.avi"/><Relationship Id="rId1" Type="http://schemas.openxmlformats.org/officeDocument/2006/relationships/tags" Target="../tags/tag2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2.png"/><Relationship Id="rId7" Type="http://schemas.openxmlformats.org/officeDocument/2006/relationships/image" Target="../media/image13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133.png"/><Relationship Id="rId5" Type="http://schemas.openxmlformats.org/officeDocument/2006/relationships/image" Target="../media/image3.jpeg"/><Relationship Id="rId4" Type="http://schemas.microsoft.com/office/2007/relationships/hdphoto" Target="../media/hdphoto1.wdp"/><Relationship Id="rId9" Type="http://schemas.openxmlformats.org/officeDocument/2006/relationships/image" Target="../media/image1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34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.png"/><Relationship Id="rId7" Type="http://schemas.openxmlformats.org/officeDocument/2006/relationships/image" Target="../media/image12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128.jpeg"/><Relationship Id="rId5" Type="http://schemas.openxmlformats.org/officeDocument/2006/relationships/image" Target="../media/image3.jpeg"/><Relationship Id="rId10" Type="http://schemas.openxmlformats.org/officeDocument/2006/relationships/image" Target="../media/image137.png"/><Relationship Id="rId4" Type="http://schemas.microsoft.com/office/2007/relationships/hdphoto" Target="../media/hdphoto1.wdp"/><Relationship Id="rId9" Type="http://schemas.openxmlformats.org/officeDocument/2006/relationships/image" Target="../media/image131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2.png"/><Relationship Id="rId7" Type="http://schemas.openxmlformats.org/officeDocument/2006/relationships/image" Target="../media/image14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139.jpeg"/><Relationship Id="rId5" Type="http://schemas.openxmlformats.org/officeDocument/2006/relationships/image" Target="../media/image138.jpe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8.png"/><Relationship Id="rId3" Type="http://schemas.openxmlformats.org/officeDocument/2006/relationships/image" Target="../media/image2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143.png"/><Relationship Id="rId11" Type="http://schemas.microsoft.com/office/2007/relationships/hdphoto" Target="../media/hdphoto7.wdp"/><Relationship Id="rId5" Type="http://schemas.openxmlformats.org/officeDocument/2006/relationships/image" Target="../media/image142.png"/><Relationship Id="rId10" Type="http://schemas.openxmlformats.org/officeDocument/2006/relationships/image" Target="../media/image146.png"/><Relationship Id="rId4" Type="http://schemas.microsoft.com/office/2007/relationships/hdphoto" Target="../media/hdphoto1.wdp"/><Relationship Id="rId9" Type="http://schemas.openxmlformats.org/officeDocument/2006/relationships/image" Target="../media/image134.jpeg"/><Relationship Id="rId14" Type="http://schemas.openxmlformats.org/officeDocument/2006/relationships/image" Target="../media/image1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5.png"/><Relationship Id="rId20" Type="http://schemas.openxmlformats.org/officeDocument/2006/relationships/image" Target="../media/image19.gif"/><Relationship Id="rId1" Type="http://schemas.openxmlformats.org/officeDocument/2006/relationships/tags" Target="../tags/tag7.xml"/><Relationship Id="rId6" Type="http://schemas.openxmlformats.org/officeDocument/2006/relationships/image" Target="../media/image5.gif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gif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/>
          </p:cNvSpPr>
          <p:nvPr/>
        </p:nvSpPr>
        <p:spPr>
          <a:xfrm>
            <a:off x="5881000" y="4543435"/>
            <a:ext cx="3200368" cy="10064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57150" h="114300"/>
            <a:bevelB w="139700" prst="cross"/>
          </a:sp3d>
        </p:spPr>
        <p:txBody>
          <a:bodyPr vert="horz" lIns="91440" tIns="45720" rIns="91440" bIns="10800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b="1" spc="300" dirty="0" smtClean="0">
                <a:ln w="11430" cmpd="sng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华文琥珀" pitchFamily="2" charset="-122"/>
                <a:ea typeface="华文琥珀" pitchFamily="2" charset="-122"/>
              </a:rPr>
              <a:t>立项文档</a:t>
            </a:r>
            <a:endParaRPr lang="zh-CN" sz="3600" b="1" spc="300" dirty="0">
              <a:ln w="11430" cmpd="sng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68776" y="3420740"/>
            <a:ext cx="3903633" cy="1200329"/>
          </a:xfrm>
          <a:prstGeom prst="rect">
            <a:avLst/>
          </a:prstGeom>
          <a:noFill/>
          <a:scene3d>
            <a:camera prst="orthographicFront"/>
            <a:lightRig rig="soft" dir="tl">
              <a:rot lat="0" lon="0" rev="0"/>
            </a:lightRig>
          </a:scene3d>
          <a:sp3d prstMaterial="matte">
            <a:bevelT w="69850" h="114300" prst="angle"/>
          </a:sp3d>
        </p:spPr>
        <p:txBody>
          <a:bodyPr wrap="none" lIns="91440" tIns="45720" rIns="91440" bIns="45720">
            <a:spAutoFit/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72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神秘项目</a:t>
            </a:r>
            <a:endParaRPr lang="zh-CN" altLang="en-US" sz="7200" b="1" spc="50" dirty="0" smtClean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97" y="1314353"/>
            <a:ext cx="3533775" cy="2847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游戏介绍 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世界观</a:t>
            </a:r>
            <a:endParaRPr lang="en-US" altLang="zh-CN" sz="3300" b="1" spc="50" dirty="0" smtClean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690020" y="1322791"/>
            <a:ext cx="3533775" cy="2847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10" descr="http://t10.baidu.com/it/u=2171273949,2781472744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 descr="http://t12.baidu.com/it/u=1628966092,1766012029&amp;fm=23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t12.baidu.com/it/u=1628966092,1766012029&amp;fm=23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54100" y="2260470"/>
            <a:ext cx="2528806" cy="1376293"/>
            <a:chOff x="54100" y="2260470"/>
            <a:chExt cx="2528806" cy="1376293"/>
          </a:xfrm>
        </p:grpSpPr>
        <p:sp>
          <p:nvSpPr>
            <p:cNvPr id="58" name="圆角矩形标注 57"/>
            <p:cNvSpPr/>
            <p:nvPr/>
          </p:nvSpPr>
          <p:spPr>
            <a:xfrm>
              <a:off x="54100" y="2260470"/>
              <a:ext cx="2528806" cy="1376293"/>
            </a:xfrm>
            <a:prstGeom prst="wedgeRoundRectCallout">
              <a:avLst>
                <a:gd name="adj1" fmla="val 127751"/>
                <a:gd name="adj2" fmla="val -4981"/>
                <a:gd name="adj3" fmla="val 16667"/>
              </a:avLst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26" y="2260470"/>
              <a:ext cx="2449332" cy="1365252"/>
            </a:xfrm>
            <a:prstGeom prst="rect">
              <a:avLst/>
            </a:prstGeom>
            <a:grpFill/>
            <a:ln>
              <a:noFill/>
            </a:ln>
            <a:effectLst>
              <a:softEdge rad="112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矩形 29"/>
            <p:cNvSpPr/>
            <p:nvPr/>
          </p:nvSpPr>
          <p:spPr>
            <a:xfrm>
              <a:off x="1405911" y="3256390"/>
              <a:ext cx="113364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末日战墟</a:t>
              </a:r>
              <a:endParaRPr lang="zh-CN" altLang="en-US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endParaRPr>
            </a:p>
          </p:txBody>
        </p:sp>
      </p:grpSp>
      <p:sp>
        <p:nvSpPr>
          <p:cNvPr id="5" name="AutoShape 7" descr="http://t1.baidu.com/it/u=2984874986,417334540&amp;fm=23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6629152" y="4048622"/>
            <a:ext cx="2528806" cy="1418969"/>
            <a:chOff x="6629152" y="4048622"/>
            <a:chExt cx="2528806" cy="1418969"/>
          </a:xfrm>
        </p:grpSpPr>
        <p:sp>
          <p:nvSpPr>
            <p:cNvPr id="47" name="圆角矩形标注 46"/>
            <p:cNvSpPr/>
            <p:nvPr/>
          </p:nvSpPr>
          <p:spPr>
            <a:xfrm>
              <a:off x="6629152" y="4053391"/>
              <a:ext cx="2528806" cy="1410536"/>
            </a:xfrm>
            <a:prstGeom prst="wedgeRoundRectCallout">
              <a:avLst>
                <a:gd name="adj1" fmla="val -134781"/>
                <a:gd name="adj2" fmla="val -100467"/>
                <a:gd name="adj3" fmla="val 16667"/>
              </a:avLst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152" name="Picture 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8986" y="4048622"/>
              <a:ext cx="2376264" cy="141896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矩形 34"/>
            <p:cNvSpPr/>
            <p:nvPr/>
          </p:nvSpPr>
          <p:spPr>
            <a:xfrm>
              <a:off x="8008756" y="4068812"/>
              <a:ext cx="113364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极冻堡垒</a:t>
              </a:r>
              <a:endParaRPr lang="zh-CN" altLang="en-US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6200" y="4010521"/>
            <a:ext cx="2528806" cy="1296144"/>
            <a:chOff x="76200" y="4010521"/>
            <a:chExt cx="2528806" cy="1296144"/>
          </a:xfrm>
        </p:grpSpPr>
        <p:sp>
          <p:nvSpPr>
            <p:cNvPr id="54" name="圆角矩形标注 53"/>
            <p:cNvSpPr/>
            <p:nvPr/>
          </p:nvSpPr>
          <p:spPr>
            <a:xfrm>
              <a:off x="76200" y="4010521"/>
              <a:ext cx="2528806" cy="1296144"/>
            </a:xfrm>
            <a:prstGeom prst="wedgeRoundRectCallout">
              <a:avLst>
                <a:gd name="adj1" fmla="val 124362"/>
                <a:gd name="adj2" fmla="val -74608"/>
                <a:gd name="adj3" fmla="val 16667"/>
              </a:avLst>
            </a:prstGeom>
            <a:gradFill flip="none" rotWithShape="1">
              <a:gsLst>
                <a:gs pos="0">
                  <a:srgbClr val="00D05E">
                    <a:tint val="66000"/>
                    <a:satMod val="160000"/>
                  </a:srgbClr>
                </a:gs>
                <a:gs pos="50000">
                  <a:srgbClr val="00D05E">
                    <a:tint val="44500"/>
                    <a:satMod val="160000"/>
                  </a:srgbClr>
                </a:gs>
                <a:gs pos="100000">
                  <a:srgbClr val="00D05E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153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34" y="4048621"/>
              <a:ext cx="2448272" cy="125127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" name="矩形 36"/>
            <p:cNvSpPr/>
            <p:nvPr/>
          </p:nvSpPr>
          <p:spPr>
            <a:xfrm>
              <a:off x="1430855" y="4930565"/>
              <a:ext cx="113364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黑暗森林</a:t>
              </a:r>
              <a:endParaRPr lang="zh-CN" altLang="en-US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629152" y="691888"/>
            <a:ext cx="2448271" cy="1357072"/>
            <a:chOff x="6629152" y="691888"/>
            <a:chExt cx="2448271" cy="1357072"/>
          </a:xfrm>
        </p:grpSpPr>
        <p:sp>
          <p:nvSpPr>
            <p:cNvPr id="4" name="圆角矩形标注 3"/>
            <p:cNvSpPr/>
            <p:nvPr/>
          </p:nvSpPr>
          <p:spPr>
            <a:xfrm>
              <a:off x="6629152" y="704342"/>
              <a:ext cx="2448271" cy="1276238"/>
            </a:xfrm>
            <a:prstGeom prst="wedgeRoundRectCallout">
              <a:avLst>
                <a:gd name="adj1" fmla="val -136388"/>
                <a:gd name="adj2" fmla="val 22976"/>
                <a:gd name="adj3" fmla="val 16667"/>
              </a:avLst>
            </a:prstGeom>
            <a:gradFill flip="none" rotWithShape="1">
              <a:gsLst>
                <a:gs pos="0">
                  <a:srgbClr val="FEFDC3">
                    <a:shade val="30000"/>
                    <a:satMod val="115000"/>
                  </a:srgbClr>
                </a:gs>
                <a:gs pos="50000">
                  <a:srgbClr val="FEFDC3">
                    <a:shade val="67500"/>
                    <a:satMod val="115000"/>
                  </a:srgbClr>
                </a:gs>
                <a:gs pos="100000">
                  <a:srgbClr val="FEFDC3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6162" name="Picture 1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5418" y="691888"/>
              <a:ext cx="2354122" cy="1357072"/>
            </a:xfrm>
            <a:prstGeom prst="rect">
              <a:avLst/>
            </a:prstGeom>
            <a:grpFill/>
            <a:ln>
              <a:noFill/>
            </a:ln>
            <a:effectLst>
              <a:softEdge rad="112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5" name="矩形 44"/>
            <p:cNvSpPr/>
            <p:nvPr/>
          </p:nvSpPr>
          <p:spPr>
            <a:xfrm>
              <a:off x="7932557" y="693961"/>
              <a:ext cx="113364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神墓星空</a:t>
              </a:r>
              <a:endParaRPr lang="zh-CN" altLang="en-US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651916" y="2372112"/>
            <a:ext cx="2457394" cy="1276238"/>
            <a:chOff x="6651916" y="2372112"/>
            <a:chExt cx="2457394" cy="1276238"/>
          </a:xfrm>
        </p:grpSpPr>
        <p:sp>
          <p:nvSpPr>
            <p:cNvPr id="66" name="圆角矩形标注 65"/>
            <p:cNvSpPr/>
            <p:nvPr/>
          </p:nvSpPr>
          <p:spPr>
            <a:xfrm>
              <a:off x="6651916" y="2372112"/>
              <a:ext cx="2448271" cy="1276238"/>
            </a:xfrm>
            <a:prstGeom prst="wedgeRoundRectCallout">
              <a:avLst>
                <a:gd name="adj1" fmla="val -139500"/>
                <a:gd name="adj2" fmla="val -42702"/>
                <a:gd name="adj3" fmla="val 16667"/>
              </a:avLst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6165" name="Picture 2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6595" y="2378720"/>
              <a:ext cx="2312946" cy="1233060"/>
            </a:xfrm>
            <a:prstGeom prst="rect">
              <a:avLst/>
            </a:prstGeom>
            <a:grpFill/>
            <a:ln>
              <a:noFill/>
            </a:ln>
            <a:effectLst>
              <a:softEdge rad="112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8" name="矩形 47"/>
            <p:cNvSpPr/>
            <p:nvPr/>
          </p:nvSpPr>
          <p:spPr>
            <a:xfrm>
              <a:off x="7975666" y="2378720"/>
              <a:ext cx="113364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学院都市</a:t>
              </a:r>
              <a:endParaRPr lang="zh-CN" altLang="en-US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6200" y="597900"/>
            <a:ext cx="2570932" cy="1479798"/>
            <a:chOff x="76200" y="597900"/>
            <a:chExt cx="2570932" cy="1479798"/>
          </a:xfrm>
        </p:grpSpPr>
        <p:sp>
          <p:nvSpPr>
            <p:cNvPr id="75" name="圆角矩形标注 74"/>
            <p:cNvSpPr/>
            <p:nvPr/>
          </p:nvSpPr>
          <p:spPr>
            <a:xfrm>
              <a:off x="76200" y="632531"/>
              <a:ext cx="2528806" cy="1410536"/>
            </a:xfrm>
            <a:prstGeom prst="wedgeRoundRectCallout">
              <a:avLst>
                <a:gd name="adj1" fmla="val 130766"/>
                <a:gd name="adj2" fmla="val 54172"/>
                <a:gd name="adj3" fmla="val 16667"/>
              </a:avLst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168" name="Picture 2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17" y="597900"/>
              <a:ext cx="2556015" cy="1479798"/>
            </a:xfrm>
            <a:prstGeom prst="rect">
              <a:avLst/>
            </a:prstGeom>
            <a:grpFill/>
            <a:ln>
              <a:noFill/>
            </a:ln>
            <a:effectLst>
              <a:softEdge rad="112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矩形 50"/>
            <p:cNvSpPr/>
            <p:nvPr/>
          </p:nvSpPr>
          <p:spPr>
            <a:xfrm>
              <a:off x="1455618" y="1637975"/>
              <a:ext cx="113364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邪神</a:t>
              </a:r>
              <a:r>
                <a:rPr lang="zh-CN" alt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魔域</a:t>
              </a:r>
              <a:endParaRPr lang="zh-CN" altLang="en-US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608411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863" y="643577"/>
            <a:ext cx="2930107" cy="23001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这个游戏玩些什么？</a:t>
            </a:r>
            <a:endParaRPr lang="en-US" altLang="zh-CN" sz="3300" b="1" spc="50" dirty="0" smtClean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" name="AutoShape 2" descr="http://t12.baidu.com/it/u=1445833361,18059154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3576037" y="982168"/>
            <a:ext cx="1965253" cy="1152128"/>
            <a:chOff x="3576037" y="982168"/>
            <a:chExt cx="1965253" cy="1152128"/>
          </a:xfrm>
        </p:grpSpPr>
        <p:sp>
          <p:nvSpPr>
            <p:cNvPr id="14" name="右箭头 13"/>
            <p:cNvSpPr/>
            <p:nvPr/>
          </p:nvSpPr>
          <p:spPr>
            <a:xfrm>
              <a:off x="3576037" y="1044476"/>
              <a:ext cx="1965253" cy="1008112"/>
            </a:xfrm>
            <a:prstGeom prst="rightArrow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772457" y="982168"/>
              <a:ext cx="1224136" cy="1152128"/>
              <a:chOff x="2664520" y="1117223"/>
              <a:chExt cx="1224136" cy="1152128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2664520" y="1117223"/>
                <a:ext cx="1224136" cy="1152128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 w="76200"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6850" h="114300" prst="artDeco"/>
                <a:bevelB w="114300" h="1333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2880544" y="1261239"/>
                <a:ext cx="813043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2400" b="1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accent1">
                        <a:tint val="3000"/>
                        <a:alpha val="95000"/>
                      </a:schemeClr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微软雅黑" pitchFamily="34" charset="-122"/>
                    <a:ea typeface="微软雅黑" pitchFamily="34" charset="-122"/>
                  </a:rPr>
                  <a:t>主线</a:t>
                </a:r>
                <a:endParaRPr lang="en-US" altLang="zh-CN" sz="24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2400" b="1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accent1">
                        <a:tint val="3000"/>
                        <a:alpha val="95000"/>
                      </a:schemeClr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微软雅黑" pitchFamily="34" charset="-122"/>
                    <a:ea typeface="微软雅黑" pitchFamily="34" charset="-122"/>
                  </a:rPr>
                  <a:t>剧情</a:t>
                </a:r>
                <a:endParaRPr lang="zh-CN" altLang="en-US" sz="2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965" y="715499"/>
            <a:ext cx="3321251" cy="18609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174" name="组合 7173"/>
          <p:cNvGrpSpPr/>
          <p:nvPr/>
        </p:nvGrpSpPr>
        <p:grpSpPr>
          <a:xfrm>
            <a:off x="167845" y="760890"/>
            <a:ext cx="3170828" cy="1783591"/>
            <a:chOff x="167845" y="760890"/>
            <a:chExt cx="3170828" cy="1783591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45" y="760890"/>
              <a:ext cx="3170828" cy="1783591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7178" name="Picture 10" descr="D:\新项目立项文档\character_karous_img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976" y="1105425"/>
              <a:ext cx="484891" cy="869438"/>
            </a:xfrm>
            <a:prstGeom prst="rect">
              <a:avLst/>
            </a:prstGeom>
            <a:noFill/>
            <a:effectLst>
              <a:glow rad="12700">
                <a:srgbClr val="FFFF00">
                  <a:alpha val="4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7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31" y="967276"/>
              <a:ext cx="596582" cy="471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9" name="圆角矩形标注 38"/>
          <p:cNvSpPr/>
          <p:nvPr/>
        </p:nvSpPr>
        <p:spPr>
          <a:xfrm>
            <a:off x="1815058" y="748235"/>
            <a:ext cx="1857388" cy="714380"/>
          </a:xfrm>
          <a:prstGeom prst="wedgeRoundRectCallout">
            <a:avLst>
              <a:gd name="adj1" fmla="val -69551"/>
              <a:gd name="adj2" fmla="val 4460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城内接取任务</a:t>
            </a:r>
            <a:endParaRPr lang="en-US" altLang="zh-CN" sz="14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圆角矩形标注 39"/>
          <p:cNvSpPr/>
          <p:nvPr/>
        </p:nvSpPr>
        <p:spPr>
          <a:xfrm>
            <a:off x="7345040" y="687286"/>
            <a:ext cx="1857388" cy="714380"/>
          </a:xfrm>
          <a:prstGeom prst="wedgeRoundRectCallout">
            <a:avLst>
              <a:gd name="adj1" fmla="val -61859"/>
              <a:gd name="adj2" fmla="val 5660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与伙伴一起战斗</a:t>
            </a:r>
            <a:endParaRPr lang="en-US" altLang="zh-CN" sz="14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挑战</a:t>
            </a:r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副本</a:t>
            </a:r>
            <a:endParaRPr lang="en-US" altLang="zh-CN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301219" y="2771019"/>
            <a:ext cx="1879619" cy="1081769"/>
            <a:chOff x="6301219" y="2771019"/>
            <a:chExt cx="1879619" cy="1081769"/>
          </a:xfrm>
        </p:grpSpPr>
        <p:sp>
          <p:nvSpPr>
            <p:cNvPr id="26" name="右箭头 25"/>
            <p:cNvSpPr/>
            <p:nvPr/>
          </p:nvSpPr>
          <p:spPr>
            <a:xfrm rot="5400000">
              <a:off x="6690620" y="2807848"/>
              <a:ext cx="1081769" cy="1008112"/>
            </a:xfrm>
            <a:prstGeom prst="rightArrow">
              <a:avLst>
                <a:gd name="adj1" fmla="val 50000"/>
                <a:gd name="adj2" fmla="val 29214"/>
              </a:avLst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6301219" y="2915667"/>
              <a:ext cx="1879619" cy="555053"/>
            </a:xfrm>
            <a:prstGeom prst="roundRect">
              <a:avLst/>
            </a:prstGeom>
            <a:solidFill>
              <a:srgbClr val="0070C0"/>
            </a:solidFill>
            <a:ln w="76200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196850" h="114300" prst="artDeco"/>
              <a:bevelB w="114300" h="13335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挑战</a:t>
              </a:r>
              <a:r>
                <a:rPr lang="en-US" altLang="zh-CN" sz="16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BOSS</a:t>
              </a:r>
              <a:endParaRPr lang="zh-CN" altLang="en-US" sz="16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2" name="圆角矩形标注 41"/>
          <p:cNvSpPr/>
          <p:nvPr/>
        </p:nvSpPr>
        <p:spPr>
          <a:xfrm>
            <a:off x="7474297" y="2089648"/>
            <a:ext cx="1857388" cy="714380"/>
          </a:xfrm>
          <a:prstGeom prst="wedgeRoundRectCallout">
            <a:avLst>
              <a:gd name="adj1" fmla="val -53141"/>
              <a:gd name="adj2" fmla="val -6472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玩家操作主角</a:t>
            </a:r>
            <a:endParaRPr lang="en-US" altLang="zh-CN" sz="14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其他伙伴</a:t>
            </a:r>
            <a:r>
              <a:rPr lang="en-US" altLang="zh-CN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AI</a:t>
            </a:r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控制</a:t>
            </a:r>
            <a:endParaRPr lang="en-US" altLang="zh-CN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964" y="3924796"/>
            <a:ext cx="3475463" cy="195305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5" name="圆角矩形标注 44"/>
          <p:cNvSpPr/>
          <p:nvPr/>
        </p:nvSpPr>
        <p:spPr>
          <a:xfrm>
            <a:off x="7276528" y="4587463"/>
            <a:ext cx="1857388" cy="714380"/>
          </a:xfrm>
          <a:prstGeom prst="wedgeRoundRectCallout">
            <a:avLst>
              <a:gd name="adj1" fmla="val -53141"/>
              <a:gd name="adj2" fmla="val -6472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搭配小队</a:t>
            </a:r>
            <a:endParaRPr lang="en-US" altLang="zh-CN" sz="14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合理释放技能</a:t>
            </a:r>
            <a:endParaRPr lang="en-US" altLang="zh-CN" sz="14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挑战强力</a:t>
            </a:r>
            <a:r>
              <a:rPr lang="en-US" altLang="zh-CN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BOSS</a:t>
            </a:r>
            <a:endParaRPr lang="en-US" altLang="zh-CN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83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6" y="3238022"/>
            <a:ext cx="3156361" cy="253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169" name="组合 7168"/>
          <p:cNvGrpSpPr/>
          <p:nvPr/>
        </p:nvGrpSpPr>
        <p:grpSpPr>
          <a:xfrm>
            <a:off x="272356" y="3318990"/>
            <a:ext cx="2896032" cy="2333998"/>
            <a:chOff x="272356" y="3318990"/>
            <a:chExt cx="2896032" cy="2333998"/>
          </a:xfrm>
        </p:grpSpPr>
        <p:pic>
          <p:nvPicPr>
            <p:cNvPr id="55" name="Picture 8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56" y="3318990"/>
              <a:ext cx="2896032" cy="23339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softEdge rad="317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矩形 57"/>
            <p:cNvSpPr/>
            <p:nvPr/>
          </p:nvSpPr>
          <p:spPr>
            <a:xfrm>
              <a:off x="1753810" y="5251238"/>
              <a:ext cx="1370889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开放新地图</a:t>
              </a:r>
              <a:endParaRPr lang="zh-CN" altLang="en-US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endParaRPr>
            </a:p>
          </p:txBody>
        </p:sp>
      </p:grpSp>
      <p:grpSp>
        <p:nvGrpSpPr>
          <p:cNvPr id="7168" name="组合 7167"/>
          <p:cNvGrpSpPr/>
          <p:nvPr/>
        </p:nvGrpSpPr>
        <p:grpSpPr>
          <a:xfrm>
            <a:off x="3338672" y="4419138"/>
            <a:ext cx="1965253" cy="1164594"/>
            <a:chOff x="3338672" y="4419138"/>
            <a:chExt cx="1965253" cy="1164594"/>
          </a:xfrm>
        </p:grpSpPr>
        <p:sp>
          <p:nvSpPr>
            <p:cNvPr id="46" name="右箭头 45"/>
            <p:cNvSpPr/>
            <p:nvPr/>
          </p:nvSpPr>
          <p:spPr>
            <a:xfrm rot="10800000">
              <a:off x="3338672" y="4440597"/>
              <a:ext cx="1965253" cy="1008112"/>
            </a:xfrm>
            <a:prstGeom prst="rightArrow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3965619" y="4419138"/>
              <a:ext cx="1042270" cy="1164594"/>
            </a:xfrm>
            <a:prstGeom prst="roundRect">
              <a:avLst/>
            </a:prstGeom>
            <a:solidFill>
              <a:srgbClr val="00B050"/>
            </a:solidFill>
            <a:ln w="76200"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196850" h="114300" prst="artDeco"/>
              <a:bevelB w="114300" h="13335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冒险通关</a:t>
              </a:r>
              <a:endParaRPr lang="zh-CN" alt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963870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7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2" grpId="0" animBg="1"/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游戏核心玩法 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横版动作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ARPG 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主角</a:t>
            </a:r>
            <a:endParaRPr lang="en-US" altLang="zh-CN" sz="3300" b="1" spc="50" dirty="0" smtClean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" name="AutoShape 2" descr="http://t12.baidu.com/it/u=1445833361,18059154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98548" y="838956"/>
            <a:ext cx="6096000" cy="3429001"/>
            <a:chOff x="311248" y="927856"/>
            <a:chExt cx="6096000" cy="3429001"/>
          </a:xfrm>
        </p:grpSpPr>
        <p:pic>
          <p:nvPicPr>
            <p:cNvPr id="44" name="Picture 9" descr="http://www.nippon1.jp/consumer/arcadias/img/pop/system_battle_mode_princess_pop00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48" y="927856"/>
              <a:ext cx="6096000" cy="3429001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6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EEF3FA"/>
                </a:clrFrom>
                <a:clrTo>
                  <a:srgbClr val="EEF3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12" y="2412628"/>
              <a:ext cx="812910" cy="1177990"/>
            </a:xfrm>
            <a:prstGeom prst="rect">
              <a:avLst/>
            </a:prstGeom>
            <a:noFill/>
            <a:ln>
              <a:noFill/>
            </a:ln>
            <a:effectLst>
              <a:glow rad="3810">
                <a:schemeClr val="accent1">
                  <a:alpha val="40000"/>
                </a:schemeClr>
              </a:glow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2543808" y="1099592"/>
            <a:ext cx="1944216" cy="2369603"/>
            <a:chOff x="2556508" y="1188492"/>
            <a:chExt cx="1944216" cy="2369603"/>
          </a:xfrm>
        </p:grpSpPr>
        <p:sp>
          <p:nvSpPr>
            <p:cNvPr id="4" name="椭圆 3"/>
            <p:cNvSpPr/>
            <p:nvPr/>
          </p:nvSpPr>
          <p:spPr>
            <a:xfrm>
              <a:off x="2592512" y="2380105"/>
              <a:ext cx="936104" cy="1177990"/>
            </a:xfrm>
            <a:prstGeom prst="ellipse">
              <a:avLst/>
            </a:prstGeom>
            <a:noFill/>
            <a:ln w="38100">
              <a:solidFill>
                <a:srgbClr val="00D05E"/>
              </a:solidFill>
            </a:ln>
            <a:scene3d>
              <a:camera prst="orthographicFront"/>
              <a:lightRig rig="threePt" dir="t"/>
            </a:scene3d>
            <a:sp3d>
              <a:bevelT w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标注 4"/>
            <p:cNvSpPr/>
            <p:nvPr/>
          </p:nvSpPr>
          <p:spPr>
            <a:xfrm>
              <a:off x="2556508" y="1188492"/>
              <a:ext cx="1944216" cy="936104"/>
            </a:xfrm>
            <a:prstGeom prst="wedgeRoundRectCallout">
              <a:avLst>
                <a:gd name="adj1" fmla="val -26260"/>
                <a:gd name="adj2" fmla="val 81285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玩家操作的主角</a:t>
              </a:r>
              <a:endPara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endParaRPr>
            </a:p>
          </p:txBody>
        </p:sp>
      </p:grpSp>
      <p:pic>
        <p:nvPicPr>
          <p:cNvPr id="48" name="Picture 12" descr="http://n.7k7kimg.cn/2013/0426/136694002350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376" y="4430416"/>
            <a:ext cx="2920668" cy="1531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49" name="圆角矩形标注 48"/>
          <p:cNvSpPr/>
          <p:nvPr/>
        </p:nvSpPr>
        <p:spPr>
          <a:xfrm>
            <a:off x="460375" y="3441628"/>
            <a:ext cx="1944216" cy="936104"/>
          </a:xfrm>
          <a:prstGeom prst="wedgeRoundRectCallout">
            <a:avLst>
              <a:gd name="adj1" fmla="val 46901"/>
              <a:gd name="adj2" fmla="val 12198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通过键盘</a:t>
            </a:r>
            <a:endParaRPr lang="en-US" altLang="zh-CN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进行</a:t>
            </a:r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操作</a:t>
            </a:r>
            <a:endParaRPr lang="zh-CN" alt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4680744" y="756444"/>
            <a:ext cx="4536504" cy="3511513"/>
          </a:xfrm>
          <a:prstGeom prst="wedgeRectCallout">
            <a:avLst>
              <a:gd name="adj1" fmla="val -78241"/>
              <a:gd name="adj2" fmla="val 98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862860" y="838956"/>
            <a:ext cx="4210372" cy="3373872"/>
            <a:chOff x="4862860" y="838956"/>
            <a:chExt cx="4210372" cy="3373872"/>
          </a:xfrm>
        </p:grpSpPr>
        <p:pic>
          <p:nvPicPr>
            <p:cNvPr id="11276" name="Picture 12" descr="D:\新项目立项文档\system_battle_style_pruem_img00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2860" y="1393315"/>
              <a:ext cx="4032448" cy="2320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椭圆 7"/>
            <p:cNvSpPr/>
            <p:nvPr/>
          </p:nvSpPr>
          <p:spPr>
            <a:xfrm>
              <a:off x="4976664" y="3818860"/>
              <a:ext cx="1281756" cy="2520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移动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6912496" y="3845246"/>
              <a:ext cx="1800696" cy="25202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跳跃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6048648" y="902002"/>
              <a:ext cx="1800696" cy="2520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攻击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4862860" y="838956"/>
              <a:ext cx="4210372" cy="1714500"/>
            </a:xfrm>
            <a:prstGeom prst="roundRect">
              <a:avLst>
                <a:gd name="adj" fmla="val 1195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4862860" y="2616724"/>
              <a:ext cx="1618084" cy="1596104"/>
            </a:xfrm>
            <a:prstGeom prst="roundRect">
              <a:avLst>
                <a:gd name="adj" fmla="val 11952"/>
              </a:avLst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圆角矩形 55"/>
            <p:cNvSpPr/>
            <p:nvPr/>
          </p:nvSpPr>
          <p:spPr>
            <a:xfrm>
              <a:off x="6606808" y="2616724"/>
              <a:ext cx="2466424" cy="1596104"/>
            </a:xfrm>
            <a:prstGeom prst="roundRect">
              <a:avLst>
                <a:gd name="adj" fmla="val 11952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43810" y="1103091"/>
            <a:ext cx="4210372" cy="2752765"/>
            <a:chOff x="4843810" y="1103091"/>
            <a:chExt cx="4210372" cy="2752765"/>
          </a:xfrm>
        </p:grpSpPr>
        <p:sp>
          <p:nvSpPr>
            <p:cNvPr id="71" name="椭圆 70"/>
            <p:cNvSpPr/>
            <p:nvPr/>
          </p:nvSpPr>
          <p:spPr>
            <a:xfrm>
              <a:off x="6029598" y="1166138"/>
              <a:ext cx="1800696" cy="2520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必杀技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4843810" y="1103091"/>
              <a:ext cx="4210372" cy="2752765"/>
            </a:xfrm>
            <a:prstGeom prst="roundRect">
              <a:avLst>
                <a:gd name="adj" fmla="val 1195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3" name="Picture 4" descr="D:\新项目立项文档\system_battle_mode_princess_pop05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30" y="1425712"/>
            <a:ext cx="4114166" cy="23142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" descr="D:\新项目立项文档\system_battle_mode_princess_pop06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30" y="1453410"/>
            <a:ext cx="4114166" cy="23142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" descr="D:\新项目立项文档\system_battle_mode_princess_pop04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30" y="1459795"/>
            <a:ext cx="4114166" cy="23142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44360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7" grpId="0" animBg="1"/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游戏核心玩法 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横版动作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ARPG 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伙伴</a:t>
            </a:r>
            <a:endParaRPr lang="en-US" altLang="zh-CN" sz="3300" b="1" spc="50" dirty="0" smtClean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" name="AutoShape 2" descr="http://t12.baidu.com/it/u=1445833361,18059154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98548" y="838956"/>
            <a:ext cx="6096000" cy="3429001"/>
            <a:chOff x="311248" y="927856"/>
            <a:chExt cx="6096000" cy="3429001"/>
          </a:xfrm>
        </p:grpSpPr>
        <p:pic>
          <p:nvPicPr>
            <p:cNvPr id="44" name="Picture 9" descr="http://www.nippon1.jp/consumer/arcadias/img/pop/system_battle_mode_princess_pop00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48" y="927856"/>
              <a:ext cx="6096000" cy="3429001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6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EEF3FA"/>
                </a:clrFrom>
                <a:clrTo>
                  <a:srgbClr val="EEF3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12" y="2412628"/>
              <a:ext cx="812910" cy="1177990"/>
            </a:xfrm>
            <a:prstGeom prst="rect">
              <a:avLst/>
            </a:prstGeom>
            <a:noFill/>
            <a:ln>
              <a:noFill/>
            </a:ln>
            <a:effectLst>
              <a:glow rad="3810">
                <a:schemeClr val="accent1">
                  <a:alpha val="40000"/>
                </a:schemeClr>
              </a:glow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483725" y="1188492"/>
            <a:ext cx="2867620" cy="2376264"/>
            <a:chOff x="483725" y="1188492"/>
            <a:chExt cx="2867620" cy="2376264"/>
          </a:xfrm>
        </p:grpSpPr>
        <p:sp>
          <p:nvSpPr>
            <p:cNvPr id="10" name="圆角矩形 9"/>
            <p:cNvSpPr/>
            <p:nvPr/>
          </p:nvSpPr>
          <p:spPr>
            <a:xfrm>
              <a:off x="648296" y="2304758"/>
              <a:ext cx="2088232" cy="1259998"/>
            </a:xfrm>
            <a:prstGeom prst="roundRect">
              <a:avLst/>
            </a:prstGeom>
            <a:noFill/>
            <a:ln w="38100">
              <a:solidFill>
                <a:srgbClr val="00D05E"/>
              </a:solidFill>
            </a:ln>
            <a:scene3d>
              <a:camera prst="orthographicFront"/>
              <a:lightRig rig="threePt" dir="t"/>
            </a:scene3d>
            <a:sp3d>
              <a:bevelT w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圆角矩形标注 28"/>
            <p:cNvSpPr/>
            <p:nvPr/>
          </p:nvSpPr>
          <p:spPr>
            <a:xfrm>
              <a:off x="483725" y="1188492"/>
              <a:ext cx="2867620" cy="936104"/>
            </a:xfrm>
            <a:prstGeom prst="wedgeRoundRectCallout">
              <a:avLst>
                <a:gd name="adj1" fmla="val -26260"/>
                <a:gd name="adj2" fmla="val 81285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altLang="zh-CN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AI</a:t>
              </a:r>
              <a:r>
                <a:rPr lang="zh-CN" alt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操作的伙伴</a:t>
              </a:r>
              <a:endPara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224143" y="4403736"/>
            <a:ext cx="6254404" cy="1626891"/>
          </a:xfrm>
          <a:prstGeom prst="roundRect">
            <a:avLst>
              <a:gd name="adj" fmla="val 969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Picture 2" descr="D:\新项目立项文档\system_corps_summary_img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53" y="4654929"/>
            <a:ext cx="4530595" cy="118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3744640" y="756444"/>
            <a:ext cx="5472608" cy="3511513"/>
            <a:chOff x="3744640" y="756444"/>
            <a:chExt cx="5472608" cy="3511513"/>
          </a:xfrm>
        </p:grpSpPr>
        <p:sp>
          <p:nvSpPr>
            <p:cNvPr id="35" name="矩形标注 34"/>
            <p:cNvSpPr/>
            <p:nvPr/>
          </p:nvSpPr>
          <p:spPr>
            <a:xfrm>
              <a:off x="3744640" y="756444"/>
              <a:ext cx="5472608" cy="3511513"/>
            </a:xfrm>
            <a:prstGeom prst="wedgeRectCallout">
              <a:avLst>
                <a:gd name="adj1" fmla="val -15694"/>
                <a:gd name="adj2" fmla="val 5991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5472832" y="991422"/>
              <a:ext cx="2124955" cy="2809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前卫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3960664" y="928375"/>
              <a:ext cx="5112568" cy="3140437"/>
            </a:xfrm>
            <a:prstGeom prst="roundRect">
              <a:avLst>
                <a:gd name="adj" fmla="val 1195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341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606" y="1291980"/>
              <a:ext cx="2232346" cy="173626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2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0671" y="1300332"/>
              <a:ext cx="1654907" cy="17279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4133189" y="2867984"/>
              <a:ext cx="4681089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使用重型武器的近战职业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  <a:p>
              <a:pPr algn="ctr"/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高生命，高防护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  <a:p>
              <a:pPr algn="ctr"/>
              <a:r>
                <a:rPr lang="zh-CN" altLang="en-US" sz="2000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正面对抗敌人，吸收伤害保护后</a:t>
              </a:r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方队友</a:t>
              </a:r>
              <a:endParaRPr lang="zh-CN" altLang="en-US" sz="20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737429" y="756444"/>
            <a:ext cx="5472608" cy="3511513"/>
            <a:chOff x="3091728" y="1705668"/>
            <a:chExt cx="5472608" cy="3511513"/>
          </a:xfrm>
        </p:grpSpPr>
        <p:sp>
          <p:nvSpPr>
            <p:cNvPr id="59" name="矩形标注 58"/>
            <p:cNvSpPr/>
            <p:nvPr/>
          </p:nvSpPr>
          <p:spPr>
            <a:xfrm>
              <a:off x="3091728" y="1705668"/>
              <a:ext cx="5472608" cy="3511513"/>
            </a:xfrm>
            <a:prstGeom prst="wedgeRectCallout">
              <a:avLst>
                <a:gd name="adj1" fmla="val -15694"/>
                <a:gd name="adj2" fmla="val 5991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4819920" y="1940646"/>
              <a:ext cx="2124955" cy="2809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输出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3307752" y="1877599"/>
              <a:ext cx="5112568" cy="3140437"/>
            </a:xfrm>
            <a:prstGeom prst="roundRect">
              <a:avLst>
                <a:gd name="adj" fmla="val 1195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3348029" y="3817208"/>
              <a:ext cx="4945585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使用长枪，弓箭，枪械的远程职业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  <a:p>
              <a:pPr algn="ctr"/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高攻击，攻击范围广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  <a:p>
              <a:pPr algn="ctr"/>
              <a:r>
                <a:rPr lang="zh-CN" altLang="en-US" sz="2000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在后方对敌人进行攻击，造成成吨的伤害</a:t>
              </a:r>
              <a:endParaRPr lang="zh-CN" altLang="en-US" sz="20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</p:txBody>
        </p:sp>
        <p:pic>
          <p:nvPicPr>
            <p:cNvPr id="63" name="Picture 4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0E6D9"/>
                </a:clrFrom>
                <a:clrTo>
                  <a:srgbClr val="F0E6D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305" y="2360658"/>
              <a:ext cx="2117144" cy="1427182"/>
            </a:xfrm>
            <a:prstGeom prst="rect">
              <a:avLst/>
            </a:prstGeom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7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0E6D9"/>
                </a:clrFrom>
                <a:clrTo>
                  <a:srgbClr val="F0E6D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0450" y="2368422"/>
              <a:ext cx="1405887" cy="1597599"/>
            </a:xfrm>
            <a:prstGeom prst="rect">
              <a:avLst/>
            </a:prstGeom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9"/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0E6D9"/>
                </a:clrFrom>
                <a:clrTo>
                  <a:srgbClr val="F0E6D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0484" y="2221574"/>
              <a:ext cx="1473143" cy="1752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6" name="组合 65"/>
          <p:cNvGrpSpPr/>
          <p:nvPr/>
        </p:nvGrpSpPr>
        <p:grpSpPr>
          <a:xfrm>
            <a:off x="3744640" y="756444"/>
            <a:ext cx="5472608" cy="3511513"/>
            <a:chOff x="321265" y="756444"/>
            <a:chExt cx="5472608" cy="3511513"/>
          </a:xfrm>
        </p:grpSpPr>
        <p:sp>
          <p:nvSpPr>
            <p:cNvPr id="67" name="矩形标注 66"/>
            <p:cNvSpPr/>
            <p:nvPr/>
          </p:nvSpPr>
          <p:spPr>
            <a:xfrm>
              <a:off x="321265" y="756444"/>
              <a:ext cx="5472608" cy="3511513"/>
            </a:xfrm>
            <a:prstGeom prst="wedgeRectCallout">
              <a:avLst>
                <a:gd name="adj1" fmla="val -15694"/>
                <a:gd name="adj2" fmla="val 5991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2049457" y="991422"/>
              <a:ext cx="2124955" cy="2809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支援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537289" y="928375"/>
              <a:ext cx="5112568" cy="3140437"/>
            </a:xfrm>
            <a:prstGeom prst="roundRect">
              <a:avLst>
                <a:gd name="adj" fmla="val 1195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569551" y="2867984"/>
              <a:ext cx="4961615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使用各种法术的特殊职业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  <a:p>
              <a:pPr algn="ctr"/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生命低，技能强力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  <a:p>
              <a:pPr algn="ctr"/>
              <a:r>
                <a:rPr lang="zh-CN" altLang="en-US" sz="2000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治疗</a:t>
              </a:r>
              <a:r>
                <a:rPr lang="en-US" altLang="zh-CN" sz="2000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/</a:t>
              </a:r>
              <a:r>
                <a:rPr lang="zh-CN" altLang="en-US" sz="2000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祝福队友，范围</a:t>
              </a:r>
              <a:r>
                <a:rPr lang="en-US" altLang="zh-CN" sz="2000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AOE</a:t>
              </a:r>
              <a:r>
                <a:rPr lang="zh-CN" altLang="en-US" sz="2000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攻击，控制敌人</a:t>
              </a:r>
              <a:endParaRPr lang="zh-CN" altLang="en-US" sz="20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</p:txBody>
        </p:sp>
        <p:pic>
          <p:nvPicPr>
            <p:cNvPr id="76" name="Picture 2"/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0E6D9"/>
                </a:clrFrom>
                <a:clrTo>
                  <a:srgbClr val="F0E6D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4360" y="991422"/>
              <a:ext cx="1440160" cy="1965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7" name="Picture 4"/>
            <p:cNvPicPr>
              <a:picLocks noChangeAspect="1" noChangeArrowheads="1"/>
            </p:cNvPicPr>
            <p:nvPr/>
          </p:nvPicPr>
          <p:blipFill>
            <a:blip r:embed="rId14">
              <a:clrChange>
                <a:clrFrom>
                  <a:srgbClr val="F0E6D9"/>
                </a:clrFrom>
                <a:clrTo>
                  <a:srgbClr val="F0E6D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536" y="1403075"/>
              <a:ext cx="2304256" cy="14677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8" name="组合 77"/>
          <p:cNvGrpSpPr/>
          <p:nvPr/>
        </p:nvGrpSpPr>
        <p:grpSpPr>
          <a:xfrm>
            <a:off x="3744640" y="756444"/>
            <a:ext cx="5472608" cy="3511513"/>
            <a:chOff x="321265" y="756444"/>
            <a:chExt cx="5472608" cy="3511513"/>
          </a:xfrm>
        </p:grpSpPr>
        <p:sp>
          <p:nvSpPr>
            <p:cNvPr id="79" name="矩形标注 78"/>
            <p:cNvSpPr/>
            <p:nvPr/>
          </p:nvSpPr>
          <p:spPr>
            <a:xfrm>
              <a:off x="321265" y="756444"/>
              <a:ext cx="5472608" cy="3511513"/>
            </a:xfrm>
            <a:prstGeom prst="wedgeRectCallout">
              <a:avLst>
                <a:gd name="adj1" fmla="val -15694"/>
                <a:gd name="adj2" fmla="val 5991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2049457" y="991422"/>
              <a:ext cx="2124955" cy="2809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传奇职业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537289" y="928375"/>
              <a:ext cx="5112568" cy="3140437"/>
            </a:xfrm>
            <a:prstGeom prst="roundRect">
              <a:avLst>
                <a:gd name="adj" fmla="val 1195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577569" y="2867984"/>
              <a:ext cx="4945585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sz="2000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在游戏中还有机会获得稀有伙伴</a:t>
              </a:r>
              <a:endParaRPr lang="en-US" altLang="zh-CN" sz="2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  <a:p>
              <a:pPr algn="ctr"/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这些伙伴大多是原职业的强化或混合职业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  <a:p>
              <a:pPr algn="ctr"/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拥有极其强大的能力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</p:txBody>
        </p:sp>
        <p:pic>
          <p:nvPicPr>
            <p:cNvPr id="83" name="Picture 4" descr="http://nippon1.jp/consumer/arcadias/img/character_hawelka_img00.png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Blur/>
                      </a14:imgEffect>
                      <a14:imgEffect>
                        <a14:brightnessContrast contrast="-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7173" y="1259424"/>
              <a:ext cx="662930" cy="1702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6" descr="http://nippon1.jp/consumer/arcadias/img/character_dice_img00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Blur/>
                      </a14:imgEffect>
                      <a14:imgEffect>
                        <a14:sharpenSoften amount="9000"/>
                      </a14:imgEffect>
                      <a14:imgEffect>
                        <a14:brightnessContrast contrast="-2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721" y="1155331"/>
              <a:ext cx="781620" cy="1749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7" descr="D:\新项目立项文档\character_violon_img00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artisticBlur/>
                      </a14:imgEffect>
                      <a14:imgEffect>
                        <a14:brightnessContrast contrast="-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0379" y="943463"/>
              <a:ext cx="1161977" cy="1923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圆角矩形标注 85"/>
          <p:cNvSpPr/>
          <p:nvPr/>
        </p:nvSpPr>
        <p:spPr>
          <a:xfrm>
            <a:off x="6210627" y="4500860"/>
            <a:ext cx="2999410" cy="1334809"/>
          </a:xfrm>
          <a:prstGeom prst="wedgeRoundRectCallout">
            <a:avLst>
              <a:gd name="adj1" fmla="val -66323"/>
              <a:gd name="adj2" fmla="val -11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游戏中会获得各种伙伴</a:t>
            </a:r>
            <a:endParaRPr lang="en-US" altLang="zh-CN" sz="16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主要由</a:t>
            </a:r>
            <a:r>
              <a:rPr lang="zh-CN" altLang="en-US" sz="1600" b="1" spc="50" dirty="0" smtClean="0">
                <a:ln w="11430"/>
                <a:solidFill>
                  <a:srgbClr val="16A84E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关卡</a:t>
            </a:r>
            <a:r>
              <a:rPr lang="zh-CN" altLang="en-US" sz="1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和</a:t>
            </a:r>
            <a:r>
              <a:rPr lang="zh-CN" altLang="en-US" sz="1600" b="1" spc="50" dirty="0" smtClean="0">
                <a:ln w="11430"/>
                <a:solidFill>
                  <a:srgbClr val="16A84E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挑战秘境</a:t>
            </a:r>
            <a:r>
              <a:rPr lang="zh-CN" altLang="en-US" sz="1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获得</a:t>
            </a:r>
            <a:endParaRPr lang="en-US" altLang="zh-CN" sz="1600" b="1" spc="50" dirty="0" smtClean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endParaRPr lang="en-US" altLang="zh-CN" sz="1600" b="1" spc="50" dirty="0" smtClean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也可参加</a:t>
            </a:r>
            <a:r>
              <a:rPr lang="zh-CN" altLang="en-US" sz="1600" b="1" spc="50" dirty="0" smtClean="0">
                <a:ln w="11430"/>
                <a:solidFill>
                  <a:srgbClr val="16A84E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活动</a:t>
            </a:r>
            <a:r>
              <a:rPr lang="zh-CN" altLang="en-US" sz="1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获得稀有伙伴</a:t>
            </a:r>
            <a:endParaRPr lang="zh-CN" altLang="en-US"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02110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86" grpId="0" animBg="1"/>
      <p:bldP spid="8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游戏核心玩法 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横版动作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ARPG 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技能</a:t>
            </a:r>
            <a:endParaRPr lang="en-US" altLang="zh-CN" sz="3300" b="1" spc="50" dirty="0" smtClean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" name="AutoShape 2" descr="http://t12.baidu.com/it/u=1445833361,18059154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98548" y="838956"/>
            <a:ext cx="6096000" cy="3429001"/>
            <a:chOff x="311248" y="927856"/>
            <a:chExt cx="6096000" cy="3429001"/>
          </a:xfrm>
        </p:grpSpPr>
        <p:pic>
          <p:nvPicPr>
            <p:cNvPr id="44" name="Picture 9" descr="http://www.nippon1.jp/consumer/arcadias/img/pop/system_battle_mode_princess_pop00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48" y="927856"/>
              <a:ext cx="6096000" cy="3429001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6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EEF3FA"/>
                </a:clrFrom>
                <a:clrTo>
                  <a:srgbClr val="EEF3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12" y="2412628"/>
              <a:ext cx="812910" cy="1177990"/>
            </a:xfrm>
            <a:prstGeom prst="rect">
              <a:avLst/>
            </a:prstGeom>
            <a:noFill/>
            <a:ln>
              <a:noFill/>
            </a:ln>
            <a:effectLst>
              <a:glow rad="3810">
                <a:schemeClr val="accent1">
                  <a:alpha val="40000"/>
                </a:schemeClr>
              </a:glow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3" name="Picture 13" descr="D:\新项目立项文档\cxcrkzfxp0h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960" y="829244"/>
            <a:ext cx="2581973" cy="342900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538786" y="1036575"/>
            <a:ext cx="3942158" cy="3270341"/>
            <a:chOff x="2452390" y="1196672"/>
            <a:chExt cx="3942158" cy="2944147"/>
          </a:xfrm>
        </p:grpSpPr>
        <p:sp>
          <p:nvSpPr>
            <p:cNvPr id="4" name="椭圆 3"/>
            <p:cNvSpPr/>
            <p:nvPr/>
          </p:nvSpPr>
          <p:spPr>
            <a:xfrm>
              <a:off x="2470020" y="1196672"/>
              <a:ext cx="648072" cy="374403"/>
            </a:xfrm>
            <a:prstGeom prst="ellipse">
              <a:avLst/>
            </a:prstGeom>
            <a:noFill/>
            <a:ln w="41275">
              <a:solidFill>
                <a:srgbClr val="FFFF00"/>
              </a:solidFill>
            </a:ln>
            <a:scene3d>
              <a:camera prst="orthographicFront"/>
              <a:lightRig rig="threePt" dir="t"/>
            </a:scene3d>
            <a:sp3d>
              <a:bevelT w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圆角矩形标注 50"/>
            <p:cNvSpPr/>
            <p:nvPr/>
          </p:nvSpPr>
          <p:spPr>
            <a:xfrm>
              <a:off x="2452390" y="1513362"/>
              <a:ext cx="3942158" cy="2627457"/>
            </a:xfrm>
            <a:prstGeom prst="wedgeRoundRectCallout">
              <a:avLst>
                <a:gd name="adj1" fmla="val -39323"/>
                <a:gd name="adj2" fmla="val -55384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玩家可</a:t>
              </a:r>
              <a:r>
                <a:rPr lang="en-US" altLang="zh-CN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[</a:t>
              </a:r>
              <a:r>
                <a:rPr lang="zh-CN" alt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手动</a:t>
              </a:r>
              <a:r>
                <a:rPr lang="zh-CN" altLang="en-US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施放</a:t>
              </a:r>
              <a:r>
                <a:rPr lang="en-US" altLang="zh-CN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]</a:t>
              </a:r>
              <a:r>
                <a:rPr lang="zh-CN" alt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伙伴的必杀技</a:t>
              </a:r>
              <a:endParaRPr lang="en-US" altLang="zh-CN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endParaRPr>
            </a:p>
            <a:p>
              <a:pPr algn="ctr"/>
              <a:r>
                <a:rPr lang="zh-CN" alt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每个伙伴拥有一个必杀技</a:t>
              </a:r>
              <a:endParaRPr lang="en-US" altLang="zh-CN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endParaRPr>
            </a:p>
          </p:txBody>
        </p:sp>
      </p:grpSp>
      <p:pic>
        <p:nvPicPr>
          <p:cNvPr id="56" name="Picture 2" descr="D:\新项目立项文档\战斗动画\system_character_skill_paragraph01_pop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842" y="2231773"/>
            <a:ext cx="3270266" cy="18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3" descr="D:\新项目立项文档\战斗动画\system_character_skill_paragraph01_pop0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842" y="2231773"/>
            <a:ext cx="3270266" cy="18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:\新项目立项文档\战斗动画\system_character_skill_paragraph01_pop0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841" y="2231773"/>
            <a:ext cx="3270266" cy="18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5" descr="D:\新项目立项文档\战斗动画\system_character_skill_paragraph01_pop03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840" y="2231773"/>
            <a:ext cx="3270266" cy="18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圆角矩形标注 72"/>
          <p:cNvSpPr/>
          <p:nvPr/>
        </p:nvSpPr>
        <p:spPr>
          <a:xfrm>
            <a:off x="6624960" y="4431080"/>
            <a:ext cx="2581973" cy="1525255"/>
          </a:xfrm>
          <a:prstGeom prst="wedgeRoundRectCallout">
            <a:avLst>
              <a:gd name="adj1" fmla="val 21969"/>
              <a:gd name="adj2" fmla="val -9628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主角和伙伴不同</a:t>
            </a:r>
            <a:endParaRPr lang="en-US" altLang="zh-CN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可以学习多个技能</a:t>
            </a:r>
            <a:endParaRPr lang="en-US" altLang="zh-CN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但战斗中只能带</a:t>
            </a:r>
            <a:r>
              <a:rPr lang="en-US" altLang="zh-CN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4</a:t>
            </a:r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个</a:t>
            </a:r>
            <a:endParaRPr lang="en-US" altLang="zh-CN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4143" y="4403736"/>
            <a:ext cx="6254404" cy="1626891"/>
            <a:chOff x="224143" y="4403736"/>
            <a:chExt cx="6254404" cy="1626891"/>
          </a:xfrm>
        </p:grpSpPr>
        <p:sp>
          <p:nvSpPr>
            <p:cNvPr id="86" name="圆角矩形 85"/>
            <p:cNvSpPr/>
            <p:nvPr/>
          </p:nvSpPr>
          <p:spPr>
            <a:xfrm>
              <a:off x="224143" y="4403736"/>
              <a:ext cx="6254404" cy="1626891"/>
            </a:xfrm>
            <a:prstGeom prst="roundRect">
              <a:avLst>
                <a:gd name="adj" fmla="val 969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7" name="Picture 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7229" y="4514263"/>
              <a:ext cx="3049539" cy="356861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圆角矩形 5"/>
            <p:cNvSpPr/>
            <p:nvPr/>
          </p:nvSpPr>
          <p:spPr>
            <a:xfrm>
              <a:off x="550218" y="4932908"/>
              <a:ext cx="5584888" cy="93610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必杀会消耗</a:t>
              </a:r>
              <a:r>
                <a:rPr lang="en-US" altLang="zh-CN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SP</a:t>
              </a:r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值</a:t>
              </a:r>
              <a:r>
                <a:rPr lang="zh-CN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，</a:t>
              </a:r>
              <a:r>
                <a:rPr lang="en-US" altLang="zh-CN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SP</a:t>
              </a:r>
              <a:r>
                <a:rPr lang="zh-CN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值不会自动回复</a:t>
              </a:r>
              <a:endParaRPr lang="en-US" altLang="zh-CN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endParaRPr>
            </a:p>
            <a:p>
              <a:pPr algn="ctr"/>
              <a:r>
                <a:rPr lang="zh-CN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只能通过击杀怪物</a:t>
              </a:r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时掉落</a:t>
              </a:r>
              <a:r>
                <a:rPr lang="zh-CN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的药水来恢复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89480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游戏核心玩法 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横版动作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ARPG 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掉落</a:t>
            </a:r>
            <a:endParaRPr lang="en-US" altLang="zh-CN" sz="3300" b="1" spc="50" dirty="0" smtClean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" name="AutoShape 2" descr="http://t12.baidu.com/it/u=1445833361,18059154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98548" y="838956"/>
            <a:ext cx="6096000" cy="3429001"/>
            <a:chOff x="311248" y="927856"/>
            <a:chExt cx="6096000" cy="3429001"/>
          </a:xfrm>
        </p:grpSpPr>
        <p:pic>
          <p:nvPicPr>
            <p:cNvPr id="44" name="Picture 9" descr="http://www.nippon1.jp/consumer/arcadias/img/pop/system_battle_mode_princess_pop00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48" y="927856"/>
              <a:ext cx="6096000" cy="3429001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6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EEF3FA"/>
                </a:clrFrom>
                <a:clrTo>
                  <a:srgbClr val="EEF3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12" y="2412628"/>
              <a:ext cx="812910" cy="1177990"/>
            </a:xfrm>
            <a:prstGeom prst="rect">
              <a:avLst/>
            </a:prstGeom>
            <a:noFill/>
            <a:ln>
              <a:noFill/>
            </a:ln>
            <a:effectLst>
              <a:glow rad="3810">
                <a:schemeClr val="accent1">
                  <a:alpha val="40000"/>
                </a:schemeClr>
              </a:glow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7" name="椭圆 96"/>
          <p:cNvSpPr/>
          <p:nvPr/>
        </p:nvSpPr>
        <p:spPr>
          <a:xfrm>
            <a:off x="3813971" y="2988692"/>
            <a:ext cx="722757" cy="651439"/>
          </a:xfrm>
          <a:prstGeom prst="ellipse">
            <a:avLst/>
          </a:prstGeom>
          <a:noFill/>
          <a:ln w="63500">
            <a:solidFill>
              <a:srgbClr val="00D05E"/>
            </a:solidFill>
          </a:ln>
          <a:scene3d>
            <a:camera prst="orthographicFront"/>
            <a:lightRig rig="threePt" dir="t"/>
          </a:scene3d>
          <a:sp3d>
            <a:bevelT w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5184800" y="756444"/>
            <a:ext cx="4176688" cy="3960440"/>
            <a:chOff x="5184800" y="756444"/>
            <a:chExt cx="4176688" cy="3960440"/>
          </a:xfrm>
        </p:grpSpPr>
        <p:sp>
          <p:nvSpPr>
            <p:cNvPr id="98" name="矩形标注 97"/>
            <p:cNvSpPr/>
            <p:nvPr/>
          </p:nvSpPr>
          <p:spPr>
            <a:xfrm>
              <a:off x="5184800" y="756444"/>
              <a:ext cx="4176688" cy="3960440"/>
            </a:xfrm>
            <a:prstGeom prst="wedgeRectCallout">
              <a:avLst>
                <a:gd name="adj1" fmla="val -69293"/>
                <a:gd name="adj2" fmla="val 13353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9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840" y="1012046"/>
              <a:ext cx="3494677" cy="1500154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101" name="组合 100"/>
          <p:cNvGrpSpPr/>
          <p:nvPr/>
        </p:nvGrpSpPr>
        <p:grpSpPr>
          <a:xfrm>
            <a:off x="5394163" y="2700767"/>
            <a:ext cx="3744416" cy="1800094"/>
            <a:chOff x="4824760" y="2700767"/>
            <a:chExt cx="3744416" cy="1800094"/>
          </a:xfrm>
        </p:grpSpPr>
        <p:pic>
          <p:nvPicPr>
            <p:cNvPr id="102" name="Picture 11" descr="D:\新项目立项文档\pic1031_RO全道具图\collection\郸夸府01.bm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358" y="3132708"/>
              <a:ext cx="892522" cy="11900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椭圆 102"/>
            <p:cNvSpPr/>
            <p:nvPr/>
          </p:nvSpPr>
          <p:spPr>
            <a:xfrm>
              <a:off x="6336928" y="2785219"/>
              <a:ext cx="1556305" cy="33514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恢复品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4824760" y="2700767"/>
              <a:ext cx="3744416" cy="1800094"/>
            </a:xfrm>
            <a:prstGeom prst="roundRect">
              <a:avLst>
                <a:gd name="adj" fmla="val 1195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5976888" y="3144740"/>
              <a:ext cx="2316660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恢复</a:t>
              </a:r>
              <a:r>
                <a:rPr lang="en-US" altLang="zh-CN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HP</a:t>
              </a:r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和</a:t>
              </a:r>
              <a:r>
                <a:rPr lang="en-US" altLang="zh-CN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SP</a:t>
              </a:r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的道具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  <a:p>
              <a:pPr algn="ctr"/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拾取时将自动使用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  <a:p>
              <a:pPr algn="ctr"/>
              <a:r>
                <a:rPr lang="zh-CN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只会</a:t>
              </a:r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通过怪物掉落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5395393" y="2700766"/>
            <a:ext cx="3744416" cy="1800094"/>
            <a:chOff x="221501" y="3996804"/>
            <a:chExt cx="3744416" cy="1800094"/>
          </a:xfrm>
        </p:grpSpPr>
        <p:sp>
          <p:nvSpPr>
            <p:cNvPr id="107" name="椭圆 106"/>
            <p:cNvSpPr/>
            <p:nvPr/>
          </p:nvSpPr>
          <p:spPr>
            <a:xfrm>
              <a:off x="1733669" y="4081256"/>
              <a:ext cx="1556305" cy="33514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金钱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8" name="圆角矩形 107"/>
            <p:cNvSpPr/>
            <p:nvPr/>
          </p:nvSpPr>
          <p:spPr>
            <a:xfrm>
              <a:off x="221501" y="3996804"/>
              <a:ext cx="3744416" cy="1800094"/>
            </a:xfrm>
            <a:prstGeom prst="roundRect">
              <a:avLst>
                <a:gd name="adj" fmla="val 1195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1381646" y="4440777"/>
              <a:ext cx="2300630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游戏中的基本货币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  <a:p>
              <a:pPr algn="ctr"/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在游戏中会有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  <a:p>
              <a:pPr algn="ctr"/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很多途径消耗钱币</a:t>
              </a:r>
              <a:endParaRPr lang="en-US" altLang="zh-CN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</p:txBody>
        </p:sp>
        <p:pic>
          <p:nvPicPr>
            <p:cNvPr id="110" name="Picture 12" descr="D:\新项目立项文档\pic1031_RO全道具图\collection\公茄啊磷林赣聪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81" y="4443423"/>
              <a:ext cx="858605" cy="114480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1" name="组合 110"/>
          <p:cNvGrpSpPr/>
          <p:nvPr/>
        </p:nvGrpSpPr>
        <p:grpSpPr>
          <a:xfrm>
            <a:off x="5400824" y="2700766"/>
            <a:ext cx="3744416" cy="1800094"/>
            <a:chOff x="236741" y="180380"/>
            <a:chExt cx="3744416" cy="1800094"/>
          </a:xfrm>
        </p:grpSpPr>
        <p:pic>
          <p:nvPicPr>
            <p:cNvPr id="112" name="Picture 9" descr="D:\新项目立项文档\pic1031_RO全道具图\collection\八河篮焊籍.bm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37" y="432405"/>
              <a:ext cx="873830" cy="116510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椭圆 112"/>
            <p:cNvSpPr/>
            <p:nvPr/>
          </p:nvSpPr>
          <p:spPr>
            <a:xfrm>
              <a:off x="1748909" y="264832"/>
              <a:ext cx="1556305" cy="33514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itchFamily="34" charset="-122"/>
                  <a:ea typeface="微软雅黑" pitchFamily="34" charset="-122"/>
                </a:rPr>
                <a:t>素材</a:t>
              </a:r>
            </a:p>
          </p:txBody>
        </p:sp>
        <p:sp>
          <p:nvSpPr>
            <p:cNvPr id="114" name="圆角矩形 113"/>
            <p:cNvSpPr/>
            <p:nvPr/>
          </p:nvSpPr>
          <p:spPr>
            <a:xfrm>
              <a:off x="236741" y="180380"/>
              <a:ext cx="3744416" cy="1800094"/>
            </a:xfrm>
            <a:prstGeom prst="roundRect">
              <a:avLst>
                <a:gd name="adj" fmla="val 1195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1132392" y="624353"/>
              <a:ext cx="2829622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加工道具和升级装备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  <a:p>
              <a:pPr algn="ctr"/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所需要的材料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  <a:p>
              <a:pPr algn="ctr"/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不同地图掉落不同材料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5408247" y="2693912"/>
            <a:ext cx="3744416" cy="1800094"/>
            <a:chOff x="229630" y="2080013"/>
            <a:chExt cx="3744416" cy="1800094"/>
          </a:xfrm>
        </p:grpSpPr>
        <p:pic>
          <p:nvPicPr>
            <p:cNvPr id="117" name="Picture 13" descr="D:\新项目立项文档\pic1031_RO全道具图\collection\咀技辑府惑磊.bm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70" y="2407650"/>
              <a:ext cx="859215" cy="114562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椭圆 117"/>
            <p:cNvSpPr/>
            <p:nvPr/>
          </p:nvSpPr>
          <p:spPr>
            <a:xfrm>
              <a:off x="1741798" y="2164465"/>
              <a:ext cx="1556305" cy="33514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稀有物品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9" name="圆角矩形 118"/>
            <p:cNvSpPr/>
            <p:nvPr/>
          </p:nvSpPr>
          <p:spPr>
            <a:xfrm>
              <a:off x="229630" y="2080013"/>
              <a:ext cx="3744416" cy="1800094"/>
            </a:xfrm>
            <a:prstGeom prst="roundRect">
              <a:avLst>
                <a:gd name="adj" fmla="val 1195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1125282" y="2523986"/>
              <a:ext cx="2829621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各种稀有道具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  <a:p>
              <a:pPr algn="ctr"/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包括装备图纸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  <a:p>
              <a:pPr algn="ctr"/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伙伴碎片，功能道具等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121" name="圆角矩形标注 120"/>
          <p:cNvSpPr/>
          <p:nvPr/>
        </p:nvSpPr>
        <p:spPr>
          <a:xfrm>
            <a:off x="1813124" y="1116484"/>
            <a:ext cx="2867620" cy="936104"/>
          </a:xfrm>
          <a:prstGeom prst="wedgeRoundRectCallout">
            <a:avLst>
              <a:gd name="adj1" fmla="val 30156"/>
              <a:gd name="adj2" fmla="val 16143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在战斗时会出现</a:t>
            </a:r>
            <a:endParaRPr lang="en-US" altLang="zh-CN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各种掉落物</a:t>
            </a:r>
            <a:endParaRPr lang="zh-CN" alt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408247" y="2686395"/>
            <a:ext cx="3744416" cy="1800094"/>
            <a:chOff x="221501" y="3996804"/>
            <a:chExt cx="3744416" cy="1800094"/>
          </a:xfrm>
        </p:grpSpPr>
        <p:sp>
          <p:nvSpPr>
            <p:cNvPr id="39" name="椭圆 38"/>
            <p:cNvSpPr/>
            <p:nvPr/>
          </p:nvSpPr>
          <p:spPr>
            <a:xfrm>
              <a:off x="1733669" y="4081256"/>
              <a:ext cx="1556305" cy="33514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宝物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221501" y="3996804"/>
              <a:ext cx="3744416" cy="1800094"/>
            </a:xfrm>
            <a:prstGeom prst="roundRect">
              <a:avLst>
                <a:gd name="adj" fmla="val 1195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513897" y="4440777"/>
              <a:ext cx="2036134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sz="2000" b="1" spc="50" dirty="0" smtClean="0">
                  <a:ln w="11430"/>
                  <a:solidFill>
                    <a:srgbClr val="16A84E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非常稀有</a:t>
              </a:r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的物品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  <a:p>
              <a:pPr algn="ctr"/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游戏大部分功能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  <a:p>
              <a:pPr algn="ctr"/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rPr>
                <a:t>都和宝物相关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endParaRPr>
            </a:p>
          </p:txBody>
        </p:sp>
        <p:pic>
          <p:nvPicPr>
            <p:cNvPr id="42" name="Picture 14" descr="E:\天狐\英雄＊戦姫\AUGame\Item\Image.dat~\a10蓬莱の玉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953" y="4545783"/>
              <a:ext cx="805650" cy="805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组合 3"/>
          <p:cNvGrpSpPr/>
          <p:nvPr/>
        </p:nvGrpSpPr>
        <p:grpSpPr>
          <a:xfrm>
            <a:off x="5406035" y="2693912"/>
            <a:ext cx="3744416" cy="1800094"/>
            <a:chOff x="0" y="3924796"/>
            <a:chExt cx="3744416" cy="1800094"/>
          </a:xfrm>
        </p:grpSpPr>
        <p:grpSp>
          <p:nvGrpSpPr>
            <p:cNvPr id="122" name="组合 121"/>
            <p:cNvGrpSpPr/>
            <p:nvPr/>
          </p:nvGrpSpPr>
          <p:grpSpPr>
            <a:xfrm>
              <a:off x="0" y="3924796"/>
              <a:ext cx="3744416" cy="1800094"/>
              <a:chOff x="221501" y="3996804"/>
              <a:chExt cx="3744416" cy="1800094"/>
            </a:xfrm>
          </p:grpSpPr>
          <p:sp>
            <p:nvSpPr>
              <p:cNvPr id="123" name="椭圆 122"/>
              <p:cNvSpPr/>
              <p:nvPr/>
            </p:nvSpPr>
            <p:spPr>
              <a:xfrm>
                <a:off x="1733669" y="4081256"/>
                <a:ext cx="1556305" cy="33514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使魔卡片</a:t>
                </a:r>
                <a:endParaRPr lang="zh-CN" altLang="en-US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4" name="圆角矩形 123"/>
              <p:cNvSpPr/>
              <p:nvPr/>
            </p:nvSpPr>
            <p:spPr>
              <a:xfrm>
                <a:off x="221501" y="3996804"/>
                <a:ext cx="3744416" cy="1800094"/>
              </a:xfrm>
              <a:prstGeom prst="roundRect">
                <a:avLst>
                  <a:gd name="adj" fmla="val 11952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1249403" y="4440777"/>
                <a:ext cx="2565125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r>
                  <a:rPr lang="zh-CN" altLang="en-US" sz="2000" b="1" spc="50" dirty="0" smtClean="0">
                    <a:ln w="11430"/>
                    <a:solidFill>
                      <a:srgbClr val="16A84E"/>
                    </a:soli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隶书" pitchFamily="49" charset="-122"/>
                    <a:ea typeface="隶书" pitchFamily="49" charset="-122"/>
                  </a:rPr>
                  <a:t>非常稀有</a:t>
                </a:r>
                <a:r>
                  <a:rPr lang="zh-CN" altLang="en-US" sz="2000" b="1" spc="50" dirty="0" smtClean="0">
                    <a:ln w="11430"/>
                    <a:gradFill>
                      <a:gsLst>
                        <a:gs pos="25000">
                          <a:schemeClr val="accent2">
                            <a:satMod val="155000"/>
                          </a:schemeClr>
                        </a:gs>
                        <a:gs pos="100000">
                          <a:schemeClr val="accent2">
                            <a:shade val="45000"/>
                            <a:satMod val="165000"/>
                          </a:schemeClr>
                        </a:gs>
                      </a:gsLst>
                      <a:lin ang="5400000"/>
                    </a:gra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隶书" pitchFamily="49" charset="-122"/>
                    <a:ea typeface="隶书" pitchFamily="49" charset="-122"/>
                  </a:rPr>
                  <a:t>的物品</a:t>
                </a:r>
                <a:endParaRPr lang="en-US" altLang="zh-CN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endParaRPr>
              </a:p>
              <a:p>
                <a:pPr algn="ctr"/>
                <a:r>
                  <a:rPr lang="zh-CN" altLang="en-US" sz="2000" b="1" spc="50" dirty="0" smtClean="0">
                    <a:ln w="11430"/>
                    <a:gradFill>
                      <a:gsLst>
                        <a:gs pos="25000">
                          <a:schemeClr val="accent2">
                            <a:satMod val="155000"/>
                          </a:schemeClr>
                        </a:gs>
                        <a:gs pos="100000">
                          <a:schemeClr val="accent2">
                            <a:shade val="45000"/>
                            <a:satMod val="165000"/>
                          </a:schemeClr>
                        </a:gs>
                      </a:gsLst>
                      <a:lin ang="5400000"/>
                    </a:gra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隶书" pitchFamily="49" charset="-122"/>
                    <a:ea typeface="隶书" pitchFamily="49" charset="-122"/>
                  </a:rPr>
                  <a:t>每个角色可装备</a:t>
                </a:r>
                <a:r>
                  <a:rPr lang="en-US" altLang="zh-CN" sz="2000" b="1" spc="50" dirty="0" smtClean="0">
                    <a:ln w="11430"/>
                    <a:gradFill>
                      <a:gsLst>
                        <a:gs pos="25000">
                          <a:schemeClr val="accent2">
                            <a:satMod val="155000"/>
                          </a:schemeClr>
                        </a:gs>
                        <a:gs pos="100000">
                          <a:schemeClr val="accent2">
                            <a:shade val="45000"/>
                            <a:satMod val="165000"/>
                          </a:schemeClr>
                        </a:gs>
                      </a:gsLst>
                      <a:lin ang="5400000"/>
                    </a:gra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隶书" pitchFamily="49" charset="-122"/>
                    <a:ea typeface="隶书" pitchFamily="49" charset="-122"/>
                  </a:rPr>
                  <a:t>3</a:t>
                </a:r>
                <a:r>
                  <a:rPr lang="zh-CN" altLang="en-US" sz="2000" b="1" spc="50" dirty="0" smtClean="0">
                    <a:ln w="11430"/>
                    <a:gradFill>
                      <a:gsLst>
                        <a:gs pos="25000">
                          <a:schemeClr val="accent2">
                            <a:satMod val="155000"/>
                          </a:schemeClr>
                        </a:gs>
                        <a:gs pos="100000">
                          <a:schemeClr val="accent2">
                            <a:shade val="45000"/>
                            <a:satMod val="165000"/>
                          </a:schemeClr>
                        </a:gs>
                      </a:gsLst>
                      <a:lin ang="5400000"/>
                    </a:gra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隶书" pitchFamily="49" charset="-122"/>
                    <a:ea typeface="隶书" pitchFamily="49" charset="-122"/>
                  </a:rPr>
                  <a:t>张</a:t>
                </a:r>
                <a:endParaRPr lang="en-US" altLang="zh-CN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endParaRPr>
              </a:p>
              <a:p>
                <a:pPr algn="ctr"/>
                <a:r>
                  <a:rPr lang="zh-CN" altLang="en-US" sz="2000" b="1" spc="50" dirty="0" smtClean="0">
                    <a:ln w="11430"/>
                    <a:gradFill>
                      <a:gsLst>
                        <a:gs pos="25000">
                          <a:schemeClr val="accent2">
                            <a:satMod val="155000"/>
                          </a:schemeClr>
                        </a:gs>
                        <a:gs pos="100000">
                          <a:schemeClr val="accent2">
                            <a:shade val="45000"/>
                            <a:satMod val="165000"/>
                          </a:schemeClr>
                        </a:gs>
                      </a:gsLst>
                      <a:lin ang="5400000"/>
                    </a:gra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隶书" pitchFamily="49" charset="-122"/>
                    <a:ea typeface="隶书" pitchFamily="49" charset="-122"/>
                  </a:rPr>
                  <a:t>战斗中可召唤出使魔</a:t>
                </a:r>
                <a:endParaRPr lang="en-US" altLang="zh-CN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隶书" pitchFamily="49" charset="-122"/>
                  <a:ea typeface="隶书" pitchFamily="49" charset="-122"/>
                </a:endParaRPr>
              </a:p>
            </p:txBody>
          </p:sp>
        </p:grpSp>
        <p:pic>
          <p:nvPicPr>
            <p:cNvPr id="2050" name="Picture 2" descr="D:\新项目立项文档\pic1031_RO全道具图\collection\捞抚绝绰墨靛.b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427" y="4189843"/>
              <a:ext cx="952500" cy="127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98678395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1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游戏核心玩法 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横版动作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ARPG 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使魔</a:t>
            </a:r>
            <a:endParaRPr lang="en-US" altLang="zh-CN" sz="3300" b="1" spc="50" dirty="0" smtClean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" name="AutoShape 2" descr="http://t12.baidu.com/it/u=1445833361,18059154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98548" y="838956"/>
            <a:ext cx="6096000" cy="3429001"/>
            <a:chOff x="311248" y="927856"/>
            <a:chExt cx="6096000" cy="3429001"/>
          </a:xfrm>
        </p:grpSpPr>
        <p:pic>
          <p:nvPicPr>
            <p:cNvPr id="44" name="Picture 9" descr="http://www.nippon1.jp/consumer/arcadias/img/pop/system_battle_mode_princess_pop00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48" y="927856"/>
              <a:ext cx="6096000" cy="3429001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6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EEF3FA"/>
                </a:clrFrom>
                <a:clrTo>
                  <a:srgbClr val="EEF3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12" y="2412628"/>
              <a:ext cx="812910" cy="1177990"/>
            </a:xfrm>
            <a:prstGeom prst="rect">
              <a:avLst/>
            </a:prstGeom>
            <a:noFill/>
            <a:ln>
              <a:noFill/>
            </a:ln>
            <a:effectLst>
              <a:glow rad="3810">
                <a:schemeClr val="accent1">
                  <a:alpha val="40000"/>
                </a:schemeClr>
              </a:glow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3" descr="D:\新项目立项文档\pic1031_RO全道具图\collection\捞抚绝绰墨靛.bmp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632" y="2992949"/>
            <a:ext cx="456860" cy="609146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圆角矩形 28"/>
          <p:cNvSpPr/>
          <p:nvPr/>
        </p:nvSpPr>
        <p:spPr>
          <a:xfrm>
            <a:off x="3564326" y="2992949"/>
            <a:ext cx="648072" cy="609146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00D05E"/>
            </a:solidFill>
          </a:ln>
          <a:scene3d>
            <a:camera prst="orthographicFront"/>
            <a:lightRig rig="threePt" dir="t"/>
          </a:scene3d>
          <a:sp3d>
            <a:bevelT w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2404068" y="1349617"/>
            <a:ext cx="1164828" cy="1546460"/>
            <a:chOff x="2404068" y="1349617"/>
            <a:chExt cx="1164828" cy="1546460"/>
          </a:xfrm>
        </p:grpSpPr>
        <p:sp>
          <p:nvSpPr>
            <p:cNvPr id="31" name="圆角矩形标注 30"/>
            <p:cNvSpPr/>
            <p:nvPr/>
          </p:nvSpPr>
          <p:spPr>
            <a:xfrm>
              <a:off x="2404068" y="1349617"/>
              <a:ext cx="1164828" cy="1546460"/>
            </a:xfrm>
            <a:prstGeom prst="wedgeRoundRectCallout">
              <a:avLst>
                <a:gd name="adj1" fmla="val 65300"/>
                <a:gd name="adj2" fmla="val 68249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Picture 10" descr="D:\卡片\游戏本体\生物\CD121AA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6600" y="1497202"/>
              <a:ext cx="879004" cy="122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圆角矩形标注 48"/>
          <p:cNvSpPr/>
          <p:nvPr/>
        </p:nvSpPr>
        <p:spPr>
          <a:xfrm>
            <a:off x="443145" y="913337"/>
            <a:ext cx="1944216" cy="1209509"/>
          </a:xfrm>
          <a:prstGeom prst="wedgeRoundRectCallout">
            <a:avLst>
              <a:gd name="adj1" fmla="val 70417"/>
              <a:gd name="adj2" fmla="val 5129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怪物有几率</a:t>
            </a:r>
            <a:endParaRPr lang="en-US" altLang="zh-CN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掉落</a:t>
            </a:r>
            <a:r>
              <a:rPr lang="zh-CN" altLang="en-US" b="1" spc="50" dirty="0" smtClean="0">
                <a:ln w="11430"/>
                <a:solidFill>
                  <a:srgbClr val="01FF74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使魔卡片</a:t>
            </a:r>
            <a:endParaRPr lang="zh-CN" altLang="en-US" b="1" spc="50" dirty="0">
              <a:ln w="11430"/>
              <a:solidFill>
                <a:srgbClr val="01FF74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592074" y="2895067"/>
            <a:ext cx="5534025" cy="2895600"/>
            <a:chOff x="1912938" y="1612900"/>
            <a:chExt cx="5534025" cy="2895600"/>
          </a:xfrm>
        </p:grpSpPr>
        <p:pic>
          <p:nvPicPr>
            <p:cNvPr id="53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938" y="1612900"/>
              <a:ext cx="5534025" cy="28956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4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0744" y="3276724"/>
              <a:ext cx="2376264" cy="873622"/>
            </a:xfrm>
            <a:prstGeom prst="rect">
              <a:avLst/>
            </a:prstGeom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400" y="3347398"/>
              <a:ext cx="545818" cy="735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5967" y="3345701"/>
              <a:ext cx="545818" cy="735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6928" y="3343251"/>
              <a:ext cx="545818" cy="735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8" descr="D:\卡片\游戏本体\生物\CD122EA.bmp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519" y="3365736"/>
              <a:ext cx="494713" cy="690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6" descr="D:\卡片\游戏本体\生物\CD127FA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655" y="3362254"/>
              <a:ext cx="494713" cy="690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7" descr="D:\卡片\游戏本体\生物\CD051UA.bmp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2952" y="3362966"/>
              <a:ext cx="494713" cy="690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圆角矩形 69"/>
          <p:cNvSpPr/>
          <p:nvPr/>
        </p:nvSpPr>
        <p:spPr>
          <a:xfrm>
            <a:off x="4189589" y="4513507"/>
            <a:ext cx="2659069" cy="919006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00D05E"/>
            </a:solidFill>
          </a:ln>
          <a:scene3d>
            <a:camera prst="orthographicFront"/>
            <a:lightRig rig="threePt" dir="t"/>
          </a:scene3d>
          <a:sp3d>
            <a:bevelT w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圆角矩形标注 71"/>
          <p:cNvSpPr/>
          <p:nvPr/>
        </p:nvSpPr>
        <p:spPr>
          <a:xfrm>
            <a:off x="4386104" y="3132708"/>
            <a:ext cx="2175777" cy="1003875"/>
          </a:xfrm>
          <a:prstGeom prst="wedgeRoundRectCallout">
            <a:avLst>
              <a:gd name="adj1" fmla="val -1987"/>
              <a:gd name="adj2" fmla="val 11396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每个角色可装备</a:t>
            </a:r>
            <a:endParaRPr lang="en-US" altLang="zh-CN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en-US" altLang="zh-CN" b="1" spc="50" dirty="0" smtClean="0">
                <a:ln w="11430"/>
                <a:solidFill>
                  <a:srgbClr val="01FF74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3</a:t>
            </a:r>
            <a:r>
              <a:rPr lang="zh-CN" altLang="en-US" b="1" spc="50" dirty="0" smtClean="0">
                <a:ln w="11430"/>
                <a:solidFill>
                  <a:srgbClr val="01FF74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张使魔卡片</a:t>
            </a:r>
            <a:endParaRPr lang="zh-CN" altLang="en-US" b="1" spc="50" dirty="0">
              <a:ln w="11430"/>
              <a:solidFill>
                <a:srgbClr val="01FF74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14" name="AutoShape 12" descr="http://nippon1.jp/consumer/arcadias/img/pop/system_weapons_abnormal_state_pop00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0" name="Picture 1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96" y="1133848"/>
            <a:ext cx="7440033" cy="418501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2" name="Picture 9" descr="D:\VenusBlood-GAIA-\graphics.xp3~\effect\effx_60e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48" y="2794151"/>
            <a:ext cx="3527534" cy="2573819"/>
          </a:xfrm>
          <a:prstGeom prst="ellipse">
            <a:avLst/>
          </a:prstGeom>
          <a:ln>
            <a:noFill/>
          </a:ln>
          <a:effectLst>
            <a:softEdge rad="112500"/>
          </a:effectLst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511" y="1269987"/>
            <a:ext cx="4076700" cy="31242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27" descr="C:\eiyu_extract[可解英雄战姬]\新建文件夹\besg.arc~\EFX_BeamHyper_Y_00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10986" flipH="1">
            <a:off x="729042" y="731660"/>
            <a:ext cx="6092621" cy="413473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圆角矩形标注 86"/>
          <p:cNvSpPr/>
          <p:nvPr/>
        </p:nvSpPr>
        <p:spPr>
          <a:xfrm>
            <a:off x="3564326" y="744862"/>
            <a:ext cx="2312822" cy="1209509"/>
          </a:xfrm>
          <a:prstGeom prst="wedgeRoundRectCallout">
            <a:avLst>
              <a:gd name="adj1" fmla="val 79461"/>
              <a:gd name="adj2" fmla="val 10460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战斗时有几率</a:t>
            </a:r>
            <a:endParaRPr lang="en-US" altLang="zh-CN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召唤出使魔</a:t>
            </a:r>
            <a:endParaRPr lang="en-US" altLang="zh-CN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施放</a:t>
            </a:r>
            <a:r>
              <a:rPr lang="zh-CN" altLang="en-US" b="1" spc="50" dirty="0" smtClean="0">
                <a:ln w="11430"/>
                <a:solidFill>
                  <a:srgbClr val="01FF74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强力必杀技</a:t>
            </a:r>
            <a:endParaRPr lang="en-US" altLang="zh-CN" b="1" spc="50" dirty="0" smtClean="0">
              <a:ln w="11430"/>
              <a:solidFill>
                <a:srgbClr val="01FF74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77282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25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9" grpId="0" animBg="1"/>
      <p:bldP spid="70" grpId="0" animBg="1"/>
      <p:bldP spid="72" grpId="0" animBg="1"/>
      <p:bldP spid="8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游戏核心玩法 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横版动作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ARPG 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宝物</a:t>
            </a:r>
            <a:endParaRPr lang="en-US" altLang="zh-CN" sz="3300" b="1" spc="50" dirty="0" smtClean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" name="AutoShape 2" descr="http://t12.baidu.com/it/u=1445833361,18059154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98548" y="838956"/>
            <a:ext cx="6096000" cy="3429001"/>
            <a:chOff x="311248" y="927856"/>
            <a:chExt cx="6096000" cy="3429001"/>
          </a:xfrm>
        </p:grpSpPr>
        <p:pic>
          <p:nvPicPr>
            <p:cNvPr id="44" name="Picture 9" descr="http://www.nippon1.jp/consumer/arcadias/img/pop/system_battle_mode_princess_pop00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48" y="927856"/>
              <a:ext cx="6096000" cy="3429001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6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EEF3FA"/>
                </a:clrFrom>
                <a:clrTo>
                  <a:srgbClr val="EEF3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12" y="2412628"/>
              <a:ext cx="812910" cy="1177990"/>
            </a:xfrm>
            <a:prstGeom prst="rect">
              <a:avLst/>
            </a:prstGeom>
            <a:noFill/>
            <a:ln>
              <a:noFill/>
            </a:ln>
            <a:effectLst>
              <a:glow rad="3810">
                <a:schemeClr val="accent1">
                  <a:alpha val="40000"/>
                </a:schemeClr>
              </a:glow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36" y="811555"/>
            <a:ext cx="4186336" cy="3361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6" descr="E:\天狐\英雄＊戦姫\AUGame\Item\Image.dat~\001グリンブルスティ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202" y="2101324"/>
            <a:ext cx="595635" cy="59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E:\天狐\英雄＊戦姫\AUGame\Item\Image.dat~\003イカロスの翼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688" y="2160136"/>
            <a:ext cx="595635" cy="59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E:\天狐\英雄＊戦姫\AUGame\Item\Image.dat~\004デュランダル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294" y="2952224"/>
            <a:ext cx="595635" cy="59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E:\天狐\英雄＊戦姫\AUGame\Item\Image.dat~\037アカシックレコード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117" y="2952224"/>
            <a:ext cx="595635" cy="59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1" descr="E:\天狐\英雄＊戦姫\AUGame\Item\Image.dat~\042アリアドネの糸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01" y="2952224"/>
            <a:ext cx="595635" cy="59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2" descr="E:\天狐\英雄＊戦姫\AUGame\Item\Image.dat~\048アメシスト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501" y="2107699"/>
            <a:ext cx="595635" cy="59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3" descr="E:\天狐\英雄＊戦姫\AUGame\Item\Image.dat~\a05金の鶏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55" y="2971795"/>
            <a:ext cx="595635" cy="59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E:\天狐\英雄＊戦姫\AUGame\Item\Image.dat~\a10蓬莱の玉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368" y="2107699"/>
            <a:ext cx="595635" cy="59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5" descr="E:\天狐\英雄＊戦姫\AUGame\Item\Image.dat~\a15ヘルメスの靴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688" y="1270676"/>
            <a:ext cx="595635" cy="59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E:\天狐\英雄＊戦姫\AUGame\Item\Image.dat~\a20バッカスの酒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13" y="1296040"/>
            <a:ext cx="595635" cy="59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7" descr="E:\天狐\英雄＊戦姫\AUGame\Item\Image.dat~\a29コスモグラフィア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909" y="1270676"/>
            <a:ext cx="595635" cy="59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E:\天狐\英雄＊戦姫\AUGame\Item\Image.dat~\a33アグヤネストラ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375" y="1315611"/>
            <a:ext cx="595635" cy="59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矩形 47"/>
          <p:cNvSpPr/>
          <p:nvPr/>
        </p:nvSpPr>
        <p:spPr>
          <a:xfrm>
            <a:off x="3264894" y="2971795"/>
            <a:ext cx="5517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华文琥珀" pitchFamily="2" charset="-122"/>
                <a:ea typeface="华文琥珀" pitchFamily="2" charset="-122"/>
              </a:rPr>
              <a:t>？</a:t>
            </a:r>
            <a:endParaRPr lang="zh-CN" altLang="en-US" sz="2800" b="1" cap="none" spc="50" dirty="0">
              <a:ln w="11430"/>
              <a:gradFill flip="none" rotWithShape="1">
                <a:gsLst>
                  <a:gs pos="0">
                    <a:schemeClr val="tx1">
                      <a:lumMod val="95000"/>
                      <a:lumOff val="5000"/>
                      <a:tint val="66000"/>
                      <a:satMod val="160000"/>
                    </a:schemeClr>
                  </a:gs>
                  <a:gs pos="50000">
                    <a:schemeClr val="tx1">
                      <a:lumMod val="95000"/>
                      <a:lumOff val="5000"/>
                      <a:tint val="44500"/>
                      <a:satMod val="160000"/>
                    </a:schemeClr>
                  </a:gs>
                  <a:gs pos="100000">
                    <a:schemeClr val="tx1">
                      <a:lumMod val="95000"/>
                      <a:lumOff val="5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342580" y="2117224"/>
            <a:ext cx="5517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华文琥珀" pitchFamily="2" charset="-122"/>
                <a:ea typeface="华文琥珀" pitchFamily="2" charset="-122"/>
              </a:rPr>
              <a:t>？</a:t>
            </a:r>
            <a:endParaRPr lang="zh-CN" altLang="en-US" sz="2800" b="1" cap="none" spc="50" dirty="0">
              <a:ln w="11430"/>
              <a:gradFill flip="none" rotWithShape="1">
                <a:gsLst>
                  <a:gs pos="0">
                    <a:schemeClr val="tx1">
                      <a:lumMod val="95000"/>
                      <a:lumOff val="5000"/>
                      <a:tint val="66000"/>
                      <a:satMod val="160000"/>
                    </a:schemeClr>
                  </a:gs>
                  <a:gs pos="50000">
                    <a:schemeClr val="tx1">
                      <a:lumMod val="95000"/>
                      <a:lumOff val="5000"/>
                      <a:tint val="44500"/>
                      <a:satMod val="160000"/>
                    </a:schemeClr>
                  </a:gs>
                  <a:gs pos="100000">
                    <a:schemeClr val="tx1">
                      <a:lumMod val="95000"/>
                      <a:lumOff val="5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258483" y="2142014"/>
            <a:ext cx="5517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华文琥珀" pitchFamily="2" charset="-122"/>
                <a:ea typeface="华文琥珀" pitchFamily="2" charset="-122"/>
              </a:rPr>
              <a:t>？</a:t>
            </a:r>
            <a:endParaRPr lang="zh-CN" altLang="en-US" sz="2800" b="1" cap="none" spc="50" dirty="0">
              <a:ln w="11430"/>
              <a:gradFill flip="none" rotWithShape="1">
                <a:gsLst>
                  <a:gs pos="0">
                    <a:schemeClr val="tx1">
                      <a:lumMod val="95000"/>
                      <a:lumOff val="5000"/>
                      <a:tint val="66000"/>
                      <a:satMod val="160000"/>
                    </a:schemeClr>
                  </a:gs>
                  <a:gs pos="50000">
                    <a:schemeClr val="tx1">
                      <a:lumMod val="95000"/>
                      <a:lumOff val="5000"/>
                      <a:tint val="44500"/>
                      <a:satMod val="160000"/>
                    </a:schemeClr>
                  </a:gs>
                  <a:gs pos="100000">
                    <a:schemeClr val="tx1">
                      <a:lumMod val="95000"/>
                      <a:lumOff val="5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51" name="圆角矩形标注 50"/>
          <p:cNvSpPr/>
          <p:nvPr/>
        </p:nvSpPr>
        <p:spPr>
          <a:xfrm>
            <a:off x="5688856" y="739547"/>
            <a:ext cx="2592288" cy="911673"/>
          </a:xfrm>
          <a:prstGeom prst="wedgeRoundRectCallout">
            <a:avLst>
              <a:gd name="adj1" fmla="val -87160"/>
              <a:gd name="adj2" fmla="val 4168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6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玩家在游戏中</a:t>
            </a:r>
            <a:endParaRPr lang="en-US" altLang="zh-CN" sz="16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可以获得各种宝物</a:t>
            </a:r>
            <a:endParaRPr lang="en-US" altLang="zh-CN" sz="16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宝物将是另一条成长主线</a:t>
            </a:r>
            <a:endParaRPr lang="en-US" altLang="zh-CN" sz="16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圆角矩形标注 51"/>
          <p:cNvSpPr/>
          <p:nvPr/>
        </p:nvSpPr>
        <p:spPr>
          <a:xfrm>
            <a:off x="5688856" y="3458954"/>
            <a:ext cx="3240360" cy="1833994"/>
          </a:xfrm>
          <a:prstGeom prst="wedgeRoundRectCallout">
            <a:avLst>
              <a:gd name="adj1" fmla="val -93104"/>
              <a:gd name="adj2" fmla="val -5406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6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宝物将和系统紧密关联</a:t>
            </a:r>
            <a:endParaRPr lang="en-US" altLang="zh-CN" sz="16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提升各种功能的效果</a:t>
            </a:r>
            <a:endParaRPr lang="en-US" altLang="zh-CN" sz="16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（如：降低强化费用）</a:t>
            </a:r>
            <a:endParaRPr lang="en-US" altLang="zh-CN" sz="14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（如：提升每天获得资金）</a:t>
            </a:r>
            <a:endParaRPr lang="en-US" altLang="zh-CN" sz="14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（如：加快行动点恢复）</a:t>
            </a:r>
            <a:endParaRPr lang="en-US" altLang="zh-CN" sz="14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标注 52"/>
          <p:cNvSpPr/>
          <p:nvPr/>
        </p:nvSpPr>
        <p:spPr>
          <a:xfrm>
            <a:off x="1008336" y="4339947"/>
            <a:ext cx="4186335" cy="1529065"/>
          </a:xfrm>
          <a:prstGeom prst="wedgeRoundRectCallout">
            <a:avLst>
              <a:gd name="adj1" fmla="val 700"/>
              <a:gd name="adj2" fmla="val -9051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6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宝物会随着玩家每天登陆上线</a:t>
            </a:r>
            <a:endParaRPr lang="en-US" altLang="zh-CN" sz="16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获得经验，逐步升级</a:t>
            </a:r>
            <a:endParaRPr lang="en-US" altLang="zh-CN" sz="16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只要玩家持续玩游戏</a:t>
            </a:r>
            <a:endParaRPr lang="en-US" altLang="zh-CN" sz="16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宝物便将不断提升效果</a:t>
            </a:r>
            <a:endParaRPr lang="en-US" altLang="zh-CN" sz="16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圆角矩形标注 53"/>
          <p:cNvSpPr/>
          <p:nvPr/>
        </p:nvSpPr>
        <p:spPr>
          <a:xfrm>
            <a:off x="5653162" y="1922997"/>
            <a:ext cx="2592288" cy="911673"/>
          </a:xfrm>
          <a:prstGeom prst="wedgeRoundRectCallout">
            <a:avLst>
              <a:gd name="adj1" fmla="val -87160"/>
              <a:gd name="adj2" fmla="val 4168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6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宝物主要通过</a:t>
            </a:r>
            <a:endParaRPr lang="en-US" altLang="zh-CN" sz="16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怪物掉落</a:t>
            </a:r>
            <a:r>
              <a:rPr lang="zh-CN" altLang="en-US" sz="16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1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付费获得</a:t>
            </a:r>
            <a:endParaRPr lang="en-US" altLang="zh-CN" sz="1600" b="1" spc="50" dirty="0" smtClean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48789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 animBg="1"/>
      <p:bldP spid="52" grpId="0" animBg="1"/>
      <p:bldP spid="53" grpId="0" animBg="1"/>
      <p:bldP spid="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游戏核心玩法 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横版动作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ARPG 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效果参考</a:t>
            </a:r>
            <a:endParaRPr lang="en-US" altLang="zh-CN" sz="3300" b="1" spc="50" dirty="0" smtClean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" name="AutoShape 2" descr="http://t12.baidu.com/it/u=1445833361,18059154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1093045-1_baofeng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9400" y="1116484"/>
            <a:ext cx="5788946" cy="43417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85130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461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游戏设计说明 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城市</a:t>
            </a:r>
            <a:endParaRPr lang="en-US" altLang="zh-CN" sz="3300" b="1" spc="50" dirty="0" smtClean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196" y="722410"/>
            <a:ext cx="4308028" cy="288749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40" y="4364553"/>
            <a:ext cx="4248472" cy="15044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40" y="756443"/>
            <a:ext cx="4248472" cy="33987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圆角矩形标注 8"/>
          <p:cNvSpPr/>
          <p:nvPr/>
        </p:nvSpPr>
        <p:spPr>
          <a:xfrm>
            <a:off x="504280" y="758650"/>
            <a:ext cx="2867620" cy="1149921"/>
          </a:xfrm>
          <a:prstGeom prst="wedgeRoundRectCallout">
            <a:avLst>
              <a:gd name="adj1" fmla="val -20332"/>
              <a:gd name="adj2" fmla="val 8694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城市将采用</a:t>
            </a:r>
            <a:r>
              <a:rPr lang="zh-CN" altLang="en-US" b="1" spc="50" dirty="0">
                <a:ln w="11430"/>
                <a:solidFill>
                  <a:srgbClr val="16A84E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多层结构</a:t>
            </a:r>
            <a:endParaRPr lang="en-US" altLang="zh-CN" b="1" spc="50" dirty="0">
              <a:ln w="11430"/>
              <a:solidFill>
                <a:srgbClr val="16A84E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玩家可以使用</a:t>
            </a:r>
            <a:r>
              <a:rPr lang="zh-CN" altLang="en-US" b="1" spc="50" dirty="0" smtClean="0">
                <a:ln w="11430"/>
                <a:solidFill>
                  <a:srgbClr val="16A84E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跳跃</a:t>
            </a:r>
            <a:endParaRPr lang="en-US" altLang="zh-CN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向</a:t>
            </a:r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其他层移动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717852" y="3766208"/>
            <a:ext cx="4385240" cy="2016224"/>
          </a:xfrm>
          <a:prstGeom prst="roundRect">
            <a:avLst>
              <a:gd name="adj" fmla="val 969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从</a:t>
            </a:r>
            <a:r>
              <a:rPr lang="en-US" altLang="zh-CN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【</a:t>
            </a:r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冒险岛</a:t>
            </a:r>
            <a:r>
              <a:rPr lang="en-US" altLang="zh-CN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】</a:t>
            </a:r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和</a:t>
            </a:r>
            <a:r>
              <a:rPr lang="en-US" altLang="zh-CN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【</a:t>
            </a:r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艾尔之光</a:t>
            </a:r>
            <a:r>
              <a:rPr lang="en-US" altLang="zh-CN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】</a:t>
            </a:r>
          </a:p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这些成功的</a:t>
            </a:r>
            <a:r>
              <a:rPr lang="en-US" altLang="zh-CN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2D</a:t>
            </a:r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横版</a:t>
            </a:r>
            <a:r>
              <a:rPr lang="en-US" altLang="zh-CN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ARPG</a:t>
            </a:r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可知</a:t>
            </a:r>
            <a:endParaRPr lang="en-US" altLang="zh-CN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多层的结构可以使城市的空间放大</a:t>
            </a:r>
            <a:endParaRPr lang="en-US" altLang="zh-CN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endParaRPr lang="en-US" altLang="zh-CN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并</a:t>
            </a:r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使玩家在的城中移动时</a:t>
            </a:r>
            <a:endParaRPr lang="en-US" altLang="zh-CN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不会感觉枯燥无聊</a:t>
            </a:r>
            <a:endParaRPr lang="zh-CN" alt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11591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市场分析 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数据及市场预测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4989178"/>
              </p:ext>
            </p:extLst>
          </p:nvPr>
        </p:nvGraphicFramePr>
        <p:xfrm>
          <a:off x="117128" y="1044476"/>
          <a:ext cx="4419600" cy="335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圆角矩形标注 2"/>
          <p:cNvSpPr/>
          <p:nvPr/>
        </p:nvSpPr>
        <p:spPr>
          <a:xfrm>
            <a:off x="2304480" y="684436"/>
            <a:ext cx="2431026" cy="864096"/>
          </a:xfrm>
          <a:prstGeom prst="wedgeRoundRectCallout">
            <a:avLst>
              <a:gd name="adj1" fmla="val -47693"/>
              <a:gd name="adj2" fmla="val 884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手游</a:t>
            </a:r>
            <a:endParaRPr lang="en-US" altLang="zh-CN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销售额：</a:t>
            </a:r>
            <a:r>
              <a:rPr lang="en-US" altLang="zh-CN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112.4</a:t>
            </a:r>
            <a:r>
              <a:rPr lang="zh-CN" alt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亿</a:t>
            </a:r>
            <a:endParaRPr lang="en-US" altLang="zh-CN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占有率：</a:t>
            </a:r>
            <a:r>
              <a:rPr lang="en-US" altLang="zh-CN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14%</a:t>
            </a:r>
            <a:endParaRPr lang="zh-CN" altLang="en-US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26994" y="4661170"/>
            <a:ext cx="4248472" cy="912297"/>
          </a:xfrm>
          <a:prstGeom prst="roundRect">
            <a:avLst>
              <a:gd name="adj" fmla="val 6445"/>
            </a:avLst>
          </a:prstGeom>
          <a:blipFill dpi="0" rotWithShape="1">
            <a:blip r:embed="rId6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000" lvl="1"/>
            <a:endParaRPr lang="en-US" altLang="zh-CN" sz="2000" b="1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1240" y="4688491"/>
            <a:ext cx="28119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4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2013</a:t>
            </a:r>
            <a:r>
              <a:rPr lang="zh-CN" altLang="en-US" sz="4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年市场</a:t>
            </a:r>
            <a:endParaRPr lang="zh-CN" altLang="en-US" sz="4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9825808"/>
              </p:ext>
            </p:extLst>
          </p:nvPr>
        </p:nvGraphicFramePr>
        <p:xfrm>
          <a:off x="4752752" y="1044476"/>
          <a:ext cx="4333874" cy="3381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2" name="圆角矩形 11"/>
          <p:cNvSpPr/>
          <p:nvPr/>
        </p:nvSpPr>
        <p:spPr>
          <a:xfrm>
            <a:off x="4807514" y="4683876"/>
            <a:ext cx="4248472" cy="912297"/>
          </a:xfrm>
          <a:prstGeom prst="roundRect">
            <a:avLst>
              <a:gd name="adj" fmla="val 6445"/>
            </a:avLst>
          </a:prstGeom>
          <a:blipFill dpi="0" rotWithShape="1">
            <a:blip r:embed="rId6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000" lvl="1"/>
            <a:endParaRPr lang="en-US" altLang="zh-CN" sz="2000" b="1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61760" y="4711197"/>
            <a:ext cx="28119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4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2014</a:t>
            </a:r>
            <a:r>
              <a:rPr lang="zh-CN" altLang="en-US" sz="4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年市场</a:t>
            </a:r>
            <a:endParaRPr lang="zh-CN" altLang="en-US" sz="4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6840984" y="684436"/>
            <a:ext cx="2431026" cy="864096"/>
          </a:xfrm>
          <a:prstGeom prst="wedgeRoundRectCallout">
            <a:avLst>
              <a:gd name="adj1" fmla="val -47693"/>
              <a:gd name="adj2" fmla="val 884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手游</a:t>
            </a:r>
            <a:endParaRPr lang="en-US" altLang="zh-CN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销售额：</a:t>
            </a:r>
            <a:r>
              <a:rPr lang="en-US" altLang="zh-CN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188.1</a:t>
            </a:r>
            <a:r>
              <a:rPr lang="zh-CN" alt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亿</a:t>
            </a:r>
            <a:endParaRPr lang="en-US" altLang="zh-CN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占有率：</a:t>
            </a:r>
            <a:r>
              <a:rPr lang="en-US" altLang="zh-CN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17%</a:t>
            </a:r>
            <a:endParaRPr lang="zh-CN" altLang="en-US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6336928" y="3378127"/>
            <a:ext cx="2431026" cy="864096"/>
          </a:xfrm>
          <a:prstGeom prst="wedgeRoundRectCallout">
            <a:avLst>
              <a:gd name="adj1" fmla="val 1976"/>
              <a:gd name="adj2" fmla="val -106963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页游</a:t>
            </a:r>
            <a:endParaRPr lang="en-US" altLang="zh-CN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销售额：</a:t>
            </a:r>
            <a:r>
              <a:rPr lang="en-US" altLang="zh-CN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210.6</a:t>
            </a:r>
            <a:r>
              <a:rPr lang="zh-CN" alt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亿</a:t>
            </a:r>
            <a:endParaRPr lang="en-US" altLang="zh-CN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占有率：</a:t>
            </a:r>
            <a:r>
              <a:rPr lang="en-US" altLang="zh-CN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18%</a:t>
            </a:r>
            <a:endParaRPr lang="zh-CN" altLang="en-US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1852609" y="3348732"/>
            <a:ext cx="2431026" cy="864096"/>
          </a:xfrm>
          <a:prstGeom prst="wedgeRoundRectCallout">
            <a:avLst>
              <a:gd name="adj1" fmla="val 1976"/>
              <a:gd name="adj2" fmla="val -106963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页游</a:t>
            </a:r>
            <a:endParaRPr lang="en-US" altLang="zh-CN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销售额：</a:t>
            </a:r>
            <a:r>
              <a:rPr lang="en-US" altLang="zh-CN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127.7</a:t>
            </a:r>
            <a:r>
              <a:rPr lang="zh-CN" alt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亿</a:t>
            </a:r>
            <a:endParaRPr lang="en-US" altLang="zh-CN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占有率：</a:t>
            </a:r>
            <a:r>
              <a:rPr lang="en-US" altLang="zh-CN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15%</a:t>
            </a:r>
            <a:endParaRPr lang="zh-CN" altLang="en-US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爆炸形 2 6"/>
          <p:cNvSpPr/>
          <p:nvPr/>
        </p:nvSpPr>
        <p:spPr>
          <a:xfrm>
            <a:off x="1855845" y="972468"/>
            <a:ext cx="6029914" cy="3832718"/>
          </a:xfrm>
          <a:prstGeom prst="irregularSeal2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页游和手游</a:t>
            </a:r>
            <a:endParaRPr lang="en-US" altLang="zh-CN" sz="28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市场份额</a:t>
            </a:r>
            <a:endParaRPr lang="en-US" altLang="zh-CN" sz="28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持续增高</a:t>
            </a:r>
            <a:endParaRPr lang="zh-CN" altLang="en-US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6" grpId="0" animBg="1"/>
      <p:bldP spid="17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461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游戏设计说明 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城市</a:t>
            </a:r>
            <a:r>
              <a:rPr lang="zh-CN" altLang="en-US" sz="3300" b="1" spc="50" dirty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内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相关玩法</a:t>
            </a:r>
            <a:endParaRPr lang="en-US" altLang="zh-CN" sz="3300" b="1" spc="50" dirty="0" smtClean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39" y="2048470"/>
            <a:ext cx="6962410" cy="26083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圆角矩形标注 2"/>
          <p:cNvSpPr/>
          <p:nvPr/>
        </p:nvSpPr>
        <p:spPr>
          <a:xfrm>
            <a:off x="73901" y="674382"/>
            <a:ext cx="7379869" cy="1594229"/>
          </a:xfrm>
          <a:prstGeom prst="wedgeRoundRectCallout">
            <a:avLst>
              <a:gd name="adj1" fmla="val -2227"/>
              <a:gd name="adj2" fmla="val 7516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771813" y="756444"/>
            <a:ext cx="2124955" cy="28092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常规功能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626844" y="4428852"/>
            <a:ext cx="4672466" cy="1594229"/>
            <a:chOff x="4626844" y="4428852"/>
            <a:chExt cx="4672466" cy="1594229"/>
          </a:xfrm>
        </p:grpSpPr>
        <p:sp>
          <p:nvSpPr>
            <p:cNvPr id="30" name="圆角矩形标注 29"/>
            <p:cNvSpPr/>
            <p:nvPr/>
          </p:nvSpPr>
          <p:spPr>
            <a:xfrm>
              <a:off x="4626844" y="4428852"/>
              <a:ext cx="4672466" cy="1594229"/>
            </a:xfrm>
            <a:prstGeom prst="wedgeRoundRectCallout">
              <a:avLst>
                <a:gd name="adj1" fmla="val 3279"/>
                <a:gd name="adj2" fmla="val -73371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5868157" y="4516372"/>
              <a:ext cx="2124955" cy="28092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特色玩法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112792" y="4860900"/>
            <a:ext cx="3816424" cy="931986"/>
            <a:chOff x="5112792" y="4860900"/>
            <a:chExt cx="3816424" cy="931986"/>
          </a:xfrm>
        </p:grpSpPr>
        <p:sp>
          <p:nvSpPr>
            <p:cNvPr id="36" name="椭圆 35"/>
            <p:cNvSpPr/>
            <p:nvPr/>
          </p:nvSpPr>
          <p:spPr>
            <a:xfrm>
              <a:off x="6534844" y="4860900"/>
              <a:ext cx="1008112" cy="931986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宝物</a:t>
              </a:r>
              <a:endParaRPr lang="en-US" altLang="zh-CN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收集</a:t>
              </a:r>
            </a:p>
          </p:txBody>
        </p:sp>
        <p:sp>
          <p:nvSpPr>
            <p:cNvPr id="37" name="椭圆 36"/>
            <p:cNvSpPr/>
            <p:nvPr/>
          </p:nvSpPr>
          <p:spPr>
            <a:xfrm>
              <a:off x="7921104" y="4860900"/>
              <a:ext cx="1008112" cy="931986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秘境</a:t>
              </a:r>
              <a:endParaRPr lang="en-US" altLang="zh-CN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探险</a:t>
              </a:r>
            </a:p>
          </p:txBody>
        </p:sp>
        <p:sp>
          <p:nvSpPr>
            <p:cNvPr id="38" name="椭圆 37"/>
            <p:cNvSpPr/>
            <p:nvPr/>
          </p:nvSpPr>
          <p:spPr>
            <a:xfrm>
              <a:off x="5112792" y="4860900"/>
              <a:ext cx="1008112" cy="93198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使魔</a:t>
              </a:r>
              <a:endParaRPr lang="en-US" altLang="zh-CN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合成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60264" y="1116484"/>
            <a:ext cx="6768752" cy="931986"/>
            <a:chOff x="360264" y="1116484"/>
            <a:chExt cx="6768752" cy="931986"/>
          </a:xfrm>
        </p:grpSpPr>
        <p:sp>
          <p:nvSpPr>
            <p:cNvPr id="5" name="椭圆 4"/>
            <p:cNvSpPr/>
            <p:nvPr/>
          </p:nvSpPr>
          <p:spPr>
            <a:xfrm>
              <a:off x="360264" y="1116484"/>
              <a:ext cx="1008112" cy="93198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装备升级</a:t>
              </a:r>
              <a:endParaRPr lang="zh-CN" altLang="en-US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800424" y="1116484"/>
              <a:ext cx="1008112" cy="93198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伙伴招募</a:t>
              </a:r>
              <a:endParaRPr lang="zh-CN" altLang="en-US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304251" y="1116484"/>
              <a:ext cx="1008112" cy="93198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成长培养</a:t>
              </a:r>
              <a:endParaRPr lang="zh-CN" altLang="en-US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4690738" y="1116484"/>
              <a:ext cx="1008112" cy="93198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玩家交互</a:t>
              </a:r>
              <a:endParaRPr lang="zh-CN" altLang="en-US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6120904" y="1116484"/>
              <a:ext cx="1008112" cy="93198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运营活动</a:t>
              </a:r>
              <a:endParaRPr lang="zh-CN" altLang="en-US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3" name="圆角矩形 42"/>
          <p:cNvSpPr/>
          <p:nvPr/>
        </p:nvSpPr>
        <p:spPr>
          <a:xfrm>
            <a:off x="4569663" y="1034423"/>
            <a:ext cx="1241313" cy="1080120"/>
          </a:xfrm>
          <a:prstGeom prst="roundRect">
            <a:avLst/>
          </a:prstGeom>
          <a:noFill/>
          <a:ln w="66675">
            <a:solidFill>
              <a:srgbClr val="00D05E"/>
            </a:solidFill>
          </a:ln>
          <a:scene3d>
            <a:camera prst="orthographicFront"/>
            <a:lightRig rig="threePt" dir="t"/>
          </a:scene3d>
          <a:sp3d>
            <a:bevelT w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7792780" y="4803412"/>
            <a:ext cx="1241313" cy="1080120"/>
          </a:xfrm>
          <a:prstGeom prst="roundRect">
            <a:avLst/>
          </a:prstGeom>
          <a:noFill/>
          <a:ln w="66675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307974" y="684436"/>
            <a:ext cx="8837265" cy="5307324"/>
          </a:xfrm>
          <a:prstGeom prst="roundRect">
            <a:avLst>
              <a:gd name="adj" fmla="val 561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326355" y="3348732"/>
            <a:ext cx="4320279" cy="1842536"/>
            <a:chOff x="4510482" y="3524313"/>
            <a:chExt cx="3805405" cy="1560458"/>
          </a:xfrm>
        </p:grpSpPr>
        <p:pic>
          <p:nvPicPr>
            <p:cNvPr id="24" name="Picture 12" descr="arthurknight (1)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6796">
              <a:off x="4510482" y="3524313"/>
              <a:ext cx="2558948" cy="10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4" descr="http://mobile.gungho.jp/news/pad/img/200man/01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0186" y="4284131"/>
              <a:ext cx="2448272" cy="800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6" descr="http://mobile.gungho.jp/news/pad/img/130425_eco/130425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94247">
              <a:off x="5818019" y="3603151"/>
              <a:ext cx="2379719" cy="617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 descr="http://mobile.gungho.jp/news/pad/img/500man/kyaku.gif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43339">
              <a:off x="6164155" y="4141717"/>
              <a:ext cx="2151732" cy="796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8" y="940584"/>
            <a:ext cx="2019895" cy="17265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5" name="Picture 5" descr="D:\新项目立项文档\system_battle_mode_super_dogfight_pop01 (1)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728" y="906199"/>
            <a:ext cx="3767701" cy="21193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圆角矩形 45"/>
          <p:cNvSpPr/>
          <p:nvPr/>
        </p:nvSpPr>
        <p:spPr>
          <a:xfrm>
            <a:off x="968165" y="2628652"/>
            <a:ext cx="2160241" cy="529426"/>
          </a:xfrm>
          <a:prstGeom prst="roundRect">
            <a:avLst/>
          </a:prstGeom>
          <a:solidFill>
            <a:srgbClr val="0070C0"/>
          </a:solidFill>
          <a:ln w="76200">
            <a:gradFill>
              <a:gsLst>
                <a:gs pos="0">
                  <a:srgbClr val="E6DCAC"/>
                </a:gs>
                <a:gs pos="12000">
                  <a:srgbClr val="E6D78A"/>
                </a:gs>
                <a:gs pos="30000">
                  <a:srgbClr val="C7AC4C"/>
                </a:gs>
                <a:gs pos="45000">
                  <a:srgbClr val="E6D78A"/>
                </a:gs>
                <a:gs pos="77000">
                  <a:srgbClr val="C7AC4C"/>
                </a:gs>
                <a:gs pos="100000">
                  <a:srgbClr val="E6DCAC"/>
                </a:gs>
              </a:gsLst>
              <a:lin ang="5400000" scaled="0"/>
            </a:gra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96850" h="114300" prst="artDeco"/>
            <a:bevelB w="114300" h="13335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玩家家族</a:t>
            </a:r>
            <a:endParaRPr lang="zh-CN" alt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5340457" y="2628652"/>
            <a:ext cx="2160241" cy="529426"/>
          </a:xfrm>
          <a:prstGeom prst="roundRect">
            <a:avLst/>
          </a:prstGeom>
          <a:solidFill>
            <a:srgbClr val="0070C0"/>
          </a:solidFill>
          <a:ln w="76200">
            <a:gradFill>
              <a:gsLst>
                <a:gs pos="0">
                  <a:srgbClr val="E6DCAC"/>
                </a:gs>
                <a:gs pos="12000">
                  <a:srgbClr val="E6D78A"/>
                </a:gs>
                <a:gs pos="30000">
                  <a:srgbClr val="C7AC4C"/>
                </a:gs>
                <a:gs pos="45000">
                  <a:srgbClr val="E6D78A"/>
                </a:gs>
                <a:gs pos="77000">
                  <a:srgbClr val="C7AC4C"/>
                </a:gs>
                <a:gs pos="100000">
                  <a:srgbClr val="E6DCAC"/>
                </a:gs>
              </a:gsLst>
              <a:lin ang="5400000" scaled="0"/>
            </a:gra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96850" h="114300" prst="artDeco"/>
            <a:bevelB w="114300" h="13335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大型活动</a:t>
            </a:r>
            <a:endParaRPr lang="en-US" altLang="zh-CN" sz="16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世界</a:t>
            </a:r>
            <a:r>
              <a:rPr lang="en-US" altLang="zh-CN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BOSS</a:t>
            </a:r>
            <a:endParaRPr lang="zh-CN" alt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5264961" y="5148932"/>
            <a:ext cx="2160241" cy="529426"/>
          </a:xfrm>
          <a:prstGeom prst="roundRect">
            <a:avLst/>
          </a:prstGeom>
          <a:solidFill>
            <a:srgbClr val="0070C0"/>
          </a:solidFill>
          <a:ln w="76200">
            <a:gradFill>
              <a:gsLst>
                <a:gs pos="0">
                  <a:srgbClr val="E6DCAC"/>
                </a:gs>
                <a:gs pos="12000">
                  <a:srgbClr val="E6D78A"/>
                </a:gs>
                <a:gs pos="30000">
                  <a:srgbClr val="C7AC4C"/>
                </a:gs>
                <a:gs pos="45000">
                  <a:srgbClr val="E6D78A"/>
                </a:gs>
                <a:gs pos="77000">
                  <a:srgbClr val="C7AC4C"/>
                </a:gs>
                <a:gs pos="100000">
                  <a:srgbClr val="E6DCAC"/>
                </a:gs>
              </a:gsLst>
              <a:lin ang="5400000" scaled="0"/>
            </a:gra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96850" h="114300" prst="artDeco"/>
            <a:bevelB w="114300" h="13335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后期各种交互活动</a:t>
            </a:r>
            <a:endParaRPr lang="zh-CN" alt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9" name="Picture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8" y="3391067"/>
            <a:ext cx="2245676" cy="180970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0" name="圆角矩形 49"/>
          <p:cNvSpPr/>
          <p:nvPr/>
        </p:nvSpPr>
        <p:spPr>
          <a:xfrm>
            <a:off x="972170" y="5148932"/>
            <a:ext cx="2160241" cy="529426"/>
          </a:xfrm>
          <a:prstGeom prst="roundRect">
            <a:avLst/>
          </a:prstGeom>
          <a:solidFill>
            <a:srgbClr val="0070C0"/>
          </a:solidFill>
          <a:ln w="76200">
            <a:gradFill>
              <a:gsLst>
                <a:gs pos="0">
                  <a:srgbClr val="E6DCAC"/>
                </a:gs>
                <a:gs pos="12000">
                  <a:srgbClr val="E6D78A"/>
                </a:gs>
                <a:gs pos="30000">
                  <a:srgbClr val="C7AC4C"/>
                </a:gs>
                <a:gs pos="45000">
                  <a:srgbClr val="E6D78A"/>
                </a:gs>
                <a:gs pos="77000">
                  <a:srgbClr val="C7AC4C"/>
                </a:gs>
                <a:gs pos="100000">
                  <a:srgbClr val="E6DCAC"/>
                </a:gs>
              </a:gsLst>
              <a:lin ang="5400000" scaled="0"/>
            </a:gra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96850" h="114300" prst="artDeco"/>
            <a:bevelB w="114300" h="13335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玩家间</a:t>
            </a:r>
            <a:r>
              <a:rPr lang="en-US" altLang="zh-CN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PVP</a:t>
            </a:r>
          </a:p>
          <a:p>
            <a:pPr algn="ctr"/>
            <a:r>
              <a:rPr lang="zh-CN" altLang="en-US" sz="16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争</a:t>
            </a:r>
            <a:r>
              <a:rPr lang="zh-CN" alt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夺排名</a:t>
            </a:r>
            <a:endParaRPr lang="zh-CN" alt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79088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1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0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  <p:bldP spid="43" grpId="0" animBg="1"/>
      <p:bldP spid="44" grpId="0" animBg="1"/>
      <p:bldP spid="22" grpId="0" animBg="1"/>
      <p:bldP spid="22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50" grpId="0" animBg="1"/>
      <p:bldP spid="5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461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游戏特色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秘境探索</a:t>
            </a:r>
            <a:endParaRPr lang="en-US" altLang="zh-CN" sz="3300" b="1" spc="50" dirty="0" smtClean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3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6" y="756444"/>
            <a:ext cx="8784976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1" y="1106988"/>
            <a:ext cx="8621511" cy="460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6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9028" y="1011258"/>
            <a:ext cx="11449272" cy="4614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63" name="组合 2"/>
          <p:cNvGrpSpPr/>
          <p:nvPr/>
        </p:nvGrpSpPr>
        <p:grpSpPr>
          <a:xfrm>
            <a:off x="393003" y="4794613"/>
            <a:ext cx="7742306" cy="885107"/>
            <a:chOff x="-60017" y="2721563"/>
            <a:chExt cx="5838825" cy="1211859"/>
          </a:xfrm>
        </p:grpSpPr>
        <p:pic>
          <p:nvPicPr>
            <p:cNvPr id="364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0017" y="2721563"/>
              <a:ext cx="5838825" cy="12118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5" name="Picture 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1" y="2868778"/>
              <a:ext cx="5515683" cy="996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66" name="组合 7"/>
          <p:cNvGrpSpPr/>
          <p:nvPr/>
        </p:nvGrpSpPr>
        <p:grpSpPr>
          <a:xfrm>
            <a:off x="576975" y="4937774"/>
            <a:ext cx="7328833" cy="676622"/>
            <a:chOff x="246707" y="4893086"/>
            <a:chExt cx="8754517" cy="831910"/>
          </a:xfrm>
        </p:grpSpPr>
        <p:grpSp>
          <p:nvGrpSpPr>
            <p:cNvPr id="367" name="组合 173"/>
            <p:cNvGrpSpPr/>
            <p:nvPr/>
          </p:nvGrpSpPr>
          <p:grpSpPr>
            <a:xfrm>
              <a:off x="8065120" y="4932908"/>
              <a:ext cx="936104" cy="792088"/>
              <a:chOff x="8137128" y="1908572"/>
              <a:chExt cx="936104" cy="792088"/>
            </a:xfrm>
          </p:grpSpPr>
          <p:sp>
            <p:nvSpPr>
              <p:cNvPr id="392" name="圆角矩形 391"/>
              <p:cNvSpPr/>
              <p:nvPr/>
            </p:nvSpPr>
            <p:spPr>
              <a:xfrm>
                <a:off x="8137128" y="1908572"/>
                <a:ext cx="936104" cy="79208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93" name="Picture 2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9905" y="1990167"/>
                <a:ext cx="590550" cy="590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68" name="组合 176"/>
            <p:cNvGrpSpPr/>
            <p:nvPr/>
          </p:nvGrpSpPr>
          <p:grpSpPr>
            <a:xfrm>
              <a:off x="6120904" y="4932908"/>
              <a:ext cx="936104" cy="792088"/>
              <a:chOff x="3600624" y="3825722"/>
              <a:chExt cx="936104" cy="792088"/>
            </a:xfrm>
          </p:grpSpPr>
          <p:sp>
            <p:nvSpPr>
              <p:cNvPr id="390" name="圆角矩形 389"/>
              <p:cNvSpPr/>
              <p:nvPr/>
            </p:nvSpPr>
            <p:spPr>
              <a:xfrm>
                <a:off x="3600624" y="3825722"/>
                <a:ext cx="936104" cy="79208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91" name="Picture 7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2926" y="3936016"/>
                <a:ext cx="5715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69" name="组合 179"/>
            <p:cNvGrpSpPr/>
            <p:nvPr/>
          </p:nvGrpSpPr>
          <p:grpSpPr>
            <a:xfrm>
              <a:off x="4157232" y="4913452"/>
              <a:ext cx="936104" cy="792088"/>
              <a:chOff x="5265696" y="1584145"/>
              <a:chExt cx="936104" cy="792088"/>
            </a:xfrm>
          </p:grpSpPr>
          <p:sp>
            <p:nvSpPr>
              <p:cNvPr id="388" name="圆角矩形 387"/>
              <p:cNvSpPr/>
              <p:nvPr/>
            </p:nvSpPr>
            <p:spPr>
              <a:xfrm>
                <a:off x="5265696" y="1584145"/>
                <a:ext cx="936104" cy="79208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9" name="Picture 9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7998" y="1694439"/>
                <a:ext cx="571500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70" name="组合 182"/>
            <p:cNvGrpSpPr/>
            <p:nvPr/>
          </p:nvGrpSpPr>
          <p:grpSpPr>
            <a:xfrm>
              <a:off x="3168575" y="4897555"/>
              <a:ext cx="936104" cy="792088"/>
              <a:chOff x="8137128" y="1908572"/>
              <a:chExt cx="936104" cy="792088"/>
            </a:xfrm>
          </p:grpSpPr>
          <p:sp>
            <p:nvSpPr>
              <p:cNvPr id="386" name="圆角矩形 385"/>
              <p:cNvSpPr/>
              <p:nvPr/>
            </p:nvSpPr>
            <p:spPr>
              <a:xfrm>
                <a:off x="8137128" y="1908572"/>
                <a:ext cx="936104" cy="79208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7" name="Picture 2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9905" y="1990167"/>
                <a:ext cx="590550" cy="590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71" name="组合 185"/>
            <p:cNvGrpSpPr/>
            <p:nvPr/>
          </p:nvGrpSpPr>
          <p:grpSpPr>
            <a:xfrm>
              <a:off x="2196467" y="4896904"/>
              <a:ext cx="936104" cy="792088"/>
              <a:chOff x="3600624" y="2376233"/>
              <a:chExt cx="936104" cy="792088"/>
            </a:xfrm>
          </p:grpSpPr>
          <p:sp>
            <p:nvSpPr>
              <p:cNvPr id="384" name="圆角矩形 383"/>
              <p:cNvSpPr/>
              <p:nvPr/>
            </p:nvSpPr>
            <p:spPr>
              <a:xfrm>
                <a:off x="3600624" y="2376233"/>
                <a:ext cx="936104" cy="79208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5" name="Picture 8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1687" y="2484636"/>
                <a:ext cx="581025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72" name="组合 188"/>
            <p:cNvGrpSpPr/>
            <p:nvPr/>
          </p:nvGrpSpPr>
          <p:grpSpPr>
            <a:xfrm>
              <a:off x="246707" y="4893086"/>
              <a:ext cx="936104" cy="792088"/>
              <a:chOff x="7153213" y="1991128"/>
              <a:chExt cx="936104" cy="792088"/>
            </a:xfrm>
          </p:grpSpPr>
          <p:sp>
            <p:nvSpPr>
              <p:cNvPr id="382" name="圆角矩形 381"/>
              <p:cNvSpPr/>
              <p:nvPr/>
            </p:nvSpPr>
            <p:spPr>
              <a:xfrm>
                <a:off x="7153213" y="1991128"/>
                <a:ext cx="936104" cy="79208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3" name="Picture 3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5040" y="2104252"/>
                <a:ext cx="552450" cy="590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73" name="组合 191"/>
            <p:cNvGrpSpPr/>
            <p:nvPr/>
          </p:nvGrpSpPr>
          <p:grpSpPr>
            <a:xfrm>
              <a:off x="1224359" y="4897555"/>
              <a:ext cx="936104" cy="792088"/>
              <a:chOff x="7153213" y="1991128"/>
              <a:chExt cx="936104" cy="792088"/>
            </a:xfrm>
          </p:grpSpPr>
          <p:sp>
            <p:nvSpPr>
              <p:cNvPr id="380" name="圆角矩形 379"/>
              <p:cNvSpPr/>
              <p:nvPr/>
            </p:nvSpPr>
            <p:spPr>
              <a:xfrm>
                <a:off x="7153213" y="1991128"/>
                <a:ext cx="936104" cy="79208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1" name="Picture 3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5040" y="2104252"/>
                <a:ext cx="552450" cy="590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74" name="组合 194"/>
            <p:cNvGrpSpPr/>
            <p:nvPr/>
          </p:nvGrpSpPr>
          <p:grpSpPr>
            <a:xfrm>
              <a:off x="7082008" y="4922073"/>
              <a:ext cx="936104" cy="792088"/>
              <a:chOff x="3600624" y="2376233"/>
              <a:chExt cx="936104" cy="792088"/>
            </a:xfrm>
          </p:grpSpPr>
          <p:sp>
            <p:nvSpPr>
              <p:cNvPr id="378" name="圆角矩形 377"/>
              <p:cNvSpPr/>
              <p:nvPr/>
            </p:nvSpPr>
            <p:spPr>
              <a:xfrm>
                <a:off x="3600624" y="2376233"/>
                <a:ext cx="936104" cy="79208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79" name="Picture 8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1687" y="2484636"/>
                <a:ext cx="581025" cy="57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75" name="组合 197"/>
            <p:cNvGrpSpPr/>
            <p:nvPr/>
          </p:nvGrpSpPr>
          <p:grpSpPr>
            <a:xfrm>
              <a:off x="5132248" y="4918255"/>
              <a:ext cx="936104" cy="792088"/>
              <a:chOff x="7153213" y="1991128"/>
              <a:chExt cx="936104" cy="792088"/>
            </a:xfrm>
          </p:grpSpPr>
          <p:sp>
            <p:nvSpPr>
              <p:cNvPr id="376" name="圆角矩形 375"/>
              <p:cNvSpPr/>
              <p:nvPr/>
            </p:nvSpPr>
            <p:spPr>
              <a:xfrm>
                <a:off x="7153213" y="1991128"/>
                <a:ext cx="936104" cy="79208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77" name="Picture 3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5040" y="2104252"/>
                <a:ext cx="552450" cy="590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394" name="Picture 10" descr="E:\天狐\英雄＊戦姫\AUSysMain\BackLog.dat~\buttonexit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235" y="4966085"/>
            <a:ext cx="632175" cy="64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0" name="组合 4"/>
          <p:cNvGrpSpPr/>
          <p:nvPr/>
        </p:nvGrpSpPr>
        <p:grpSpPr>
          <a:xfrm>
            <a:off x="360264" y="4794614"/>
            <a:ext cx="7742306" cy="930382"/>
            <a:chOff x="360264" y="6805116"/>
            <a:chExt cx="7742306" cy="930382"/>
          </a:xfrm>
        </p:grpSpPr>
        <p:grpSp>
          <p:nvGrpSpPr>
            <p:cNvPr id="401" name="组合 79"/>
            <p:cNvGrpSpPr/>
            <p:nvPr/>
          </p:nvGrpSpPr>
          <p:grpSpPr>
            <a:xfrm>
              <a:off x="360264" y="6805116"/>
              <a:ext cx="7742306" cy="930382"/>
              <a:chOff x="-60017" y="2721563"/>
              <a:chExt cx="5838825" cy="1211859"/>
            </a:xfrm>
          </p:grpSpPr>
          <p:pic>
            <p:nvPicPr>
              <p:cNvPr id="421" name="Picture 7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0017" y="2721563"/>
                <a:ext cx="5838825" cy="12118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22" name="Picture 8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71" y="2868778"/>
                <a:ext cx="5515683" cy="9965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402" name="组合 82"/>
            <p:cNvGrpSpPr/>
            <p:nvPr/>
          </p:nvGrpSpPr>
          <p:grpSpPr>
            <a:xfrm>
              <a:off x="544236" y="6993551"/>
              <a:ext cx="7328833" cy="676622"/>
              <a:chOff x="246707" y="4893086"/>
              <a:chExt cx="8754517" cy="831910"/>
            </a:xfrm>
          </p:grpSpPr>
          <p:sp>
            <p:nvSpPr>
              <p:cNvPr id="412" name="圆角矩形 411"/>
              <p:cNvSpPr/>
              <p:nvPr/>
            </p:nvSpPr>
            <p:spPr>
              <a:xfrm>
                <a:off x="8065120" y="4932907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3" name="圆角矩形 412"/>
              <p:cNvSpPr/>
              <p:nvPr/>
            </p:nvSpPr>
            <p:spPr>
              <a:xfrm>
                <a:off x="6120904" y="4932907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4" name="圆角矩形 413"/>
              <p:cNvSpPr/>
              <p:nvPr/>
            </p:nvSpPr>
            <p:spPr>
              <a:xfrm>
                <a:off x="4157232" y="4913452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5" name="圆角矩形 414"/>
              <p:cNvSpPr/>
              <p:nvPr/>
            </p:nvSpPr>
            <p:spPr>
              <a:xfrm>
                <a:off x="3168574" y="4897555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6" name="圆角矩形 415"/>
              <p:cNvSpPr/>
              <p:nvPr/>
            </p:nvSpPr>
            <p:spPr>
              <a:xfrm>
                <a:off x="2196466" y="4896904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7" name="圆角矩形 416"/>
              <p:cNvSpPr/>
              <p:nvPr/>
            </p:nvSpPr>
            <p:spPr>
              <a:xfrm>
                <a:off x="246707" y="4893086"/>
                <a:ext cx="936104" cy="79208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8" name="圆角矩形 417"/>
              <p:cNvSpPr/>
              <p:nvPr/>
            </p:nvSpPr>
            <p:spPr>
              <a:xfrm>
                <a:off x="1224360" y="4897555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9" name="圆角矩形 418"/>
              <p:cNvSpPr/>
              <p:nvPr/>
            </p:nvSpPr>
            <p:spPr>
              <a:xfrm>
                <a:off x="7082008" y="4922073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0" name="圆角矩形 419"/>
              <p:cNvSpPr/>
              <p:nvPr/>
            </p:nvSpPr>
            <p:spPr>
              <a:xfrm>
                <a:off x="5132248" y="4918255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03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1090" y="7092304"/>
              <a:ext cx="494378" cy="480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4" name="Picture 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1466" y="7115646"/>
              <a:ext cx="478429" cy="464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5" name="Picture 9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7580" y="7099822"/>
              <a:ext cx="478429" cy="464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1954" y="7063551"/>
              <a:ext cx="494378" cy="480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7" name="Picture 8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206" y="7084825"/>
              <a:ext cx="486405" cy="464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8" name="Picture 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304" y="7089195"/>
              <a:ext cx="462483" cy="480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" name="Picture 8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130" y="7105296"/>
              <a:ext cx="486405" cy="464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" name="Picture 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1789" y="7106031"/>
              <a:ext cx="462483" cy="480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1" name="Picture 8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227" y="7103729"/>
              <a:ext cx="486405" cy="464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23" name="组合 5"/>
          <p:cNvGrpSpPr/>
          <p:nvPr/>
        </p:nvGrpSpPr>
        <p:grpSpPr>
          <a:xfrm>
            <a:off x="394822" y="4794614"/>
            <a:ext cx="7742306" cy="930382"/>
            <a:chOff x="360264" y="7813228"/>
            <a:chExt cx="7742306" cy="930382"/>
          </a:xfrm>
        </p:grpSpPr>
        <p:grpSp>
          <p:nvGrpSpPr>
            <p:cNvPr id="424" name="组合 119"/>
            <p:cNvGrpSpPr/>
            <p:nvPr/>
          </p:nvGrpSpPr>
          <p:grpSpPr>
            <a:xfrm>
              <a:off x="360264" y="7813228"/>
              <a:ext cx="7742306" cy="930382"/>
              <a:chOff x="-60017" y="2721563"/>
              <a:chExt cx="5838825" cy="1211859"/>
            </a:xfrm>
          </p:grpSpPr>
          <p:pic>
            <p:nvPicPr>
              <p:cNvPr id="444" name="Picture 7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0017" y="2721563"/>
                <a:ext cx="5838825" cy="12118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45" name="Picture 8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71" y="2868778"/>
                <a:ext cx="5515683" cy="9965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425" name="组合 122"/>
            <p:cNvGrpSpPr/>
            <p:nvPr/>
          </p:nvGrpSpPr>
          <p:grpSpPr>
            <a:xfrm>
              <a:off x="544236" y="8001663"/>
              <a:ext cx="7328833" cy="676622"/>
              <a:chOff x="246707" y="4893086"/>
              <a:chExt cx="8754517" cy="831910"/>
            </a:xfrm>
          </p:grpSpPr>
          <p:sp>
            <p:nvSpPr>
              <p:cNvPr id="435" name="圆角矩形 434"/>
              <p:cNvSpPr/>
              <p:nvPr/>
            </p:nvSpPr>
            <p:spPr>
              <a:xfrm>
                <a:off x="8065120" y="4932907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圆角矩形 435"/>
              <p:cNvSpPr/>
              <p:nvPr/>
            </p:nvSpPr>
            <p:spPr>
              <a:xfrm>
                <a:off x="6120904" y="4932907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7" name="圆角矩形 436"/>
              <p:cNvSpPr/>
              <p:nvPr/>
            </p:nvSpPr>
            <p:spPr>
              <a:xfrm>
                <a:off x="4157232" y="4913452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圆角矩形 437"/>
              <p:cNvSpPr/>
              <p:nvPr/>
            </p:nvSpPr>
            <p:spPr>
              <a:xfrm>
                <a:off x="3168574" y="4897555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9" name="圆角矩形 438"/>
              <p:cNvSpPr/>
              <p:nvPr/>
            </p:nvSpPr>
            <p:spPr>
              <a:xfrm>
                <a:off x="2196466" y="4896904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圆角矩形 439"/>
              <p:cNvSpPr/>
              <p:nvPr/>
            </p:nvSpPr>
            <p:spPr>
              <a:xfrm>
                <a:off x="246707" y="4893086"/>
                <a:ext cx="936104" cy="79208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1" name="圆角矩形 440"/>
              <p:cNvSpPr/>
              <p:nvPr/>
            </p:nvSpPr>
            <p:spPr>
              <a:xfrm>
                <a:off x="1224360" y="4897555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圆角矩形 441"/>
              <p:cNvSpPr/>
              <p:nvPr/>
            </p:nvSpPr>
            <p:spPr>
              <a:xfrm>
                <a:off x="7082008" y="4922073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圆角矩形 442"/>
              <p:cNvSpPr/>
              <p:nvPr/>
            </p:nvSpPr>
            <p:spPr>
              <a:xfrm>
                <a:off x="5132248" y="4918255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450" y="8100416"/>
              <a:ext cx="494378" cy="480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7" name="Picture 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1826" y="8123758"/>
              <a:ext cx="478429" cy="464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8" name="Picture 9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940" y="8107934"/>
              <a:ext cx="478429" cy="464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9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2314" y="8071663"/>
              <a:ext cx="494378" cy="480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0" name="Picture 8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66" y="8092937"/>
              <a:ext cx="486405" cy="464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1" name="Picture 8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490" y="8113408"/>
              <a:ext cx="486405" cy="464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2" name="Picture 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2149" y="8114143"/>
              <a:ext cx="462483" cy="480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3" name="Picture 8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6587" y="8111841"/>
              <a:ext cx="486405" cy="464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4" name="Picture 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2025" y="8111840"/>
              <a:ext cx="478429" cy="464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46" name="组合 6"/>
          <p:cNvGrpSpPr/>
          <p:nvPr/>
        </p:nvGrpSpPr>
        <p:grpSpPr>
          <a:xfrm>
            <a:off x="394822" y="4794614"/>
            <a:ext cx="7742306" cy="930382"/>
            <a:chOff x="360264" y="8827062"/>
            <a:chExt cx="7742306" cy="930382"/>
          </a:xfrm>
        </p:grpSpPr>
        <p:grpSp>
          <p:nvGrpSpPr>
            <p:cNvPr id="447" name="组合 157"/>
            <p:cNvGrpSpPr/>
            <p:nvPr/>
          </p:nvGrpSpPr>
          <p:grpSpPr>
            <a:xfrm>
              <a:off x="360264" y="8827062"/>
              <a:ext cx="7742306" cy="930382"/>
              <a:chOff x="-60017" y="2721563"/>
              <a:chExt cx="5838825" cy="1211859"/>
            </a:xfrm>
          </p:grpSpPr>
          <p:pic>
            <p:nvPicPr>
              <p:cNvPr id="467" name="Picture 7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0017" y="2721563"/>
                <a:ext cx="5838825" cy="12118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68" name="Picture 8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71" y="2868778"/>
                <a:ext cx="5515683" cy="9965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448" name="组合 160"/>
            <p:cNvGrpSpPr/>
            <p:nvPr/>
          </p:nvGrpSpPr>
          <p:grpSpPr>
            <a:xfrm>
              <a:off x="544236" y="9015497"/>
              <a:ext cx="7328833" cy="676622"/>
              <a:chOff x="246707" y="4893086"/>
              <a:chExt cx="8754517" cy="831910"/>
            </a:xfrm>
          </p:grpSpPr>
          <p:sp>
            <p:nvSpPr>
              <p:cNvPr id="458" name="圆角矩形 457"/>
              <p:cNvSpPr/>
              <p:nvPr/>
            </p:nvSpPr>
            <p:spPr>
              <a:xfrm>
                <a:off x="8065120" y="4932907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圆角矩形 458"/>
              <p:cNvSpPr/>
              <p:nvPr/>
            </p:nvSpPr>
            <p:spPr>
              <a:xfrm>
                <a:off x="6120904" y="4932907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圆角矩形 459"/>
              <p:cNvSpPr/>
              <p:nvPr/>
            </p:nvSpPr>
            <p:spPr>
              <a:xfrm>
                <a:off x="4157232" y="4913452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圆角矩形 460"/>
              <p:cNvSpPr/>
              <p:nvPr/>
            </p:nvSpPr>
            <p:spPr>
              <a:xfrm>
                <a:off x="3168574" y="4897555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圆角矩形 461"/>
              <p:cNvSpPr/>
              <p:nvPr/>
            </p:nvSpPr>
            <p:spPr>
              <a:xfrm>
                <a:off x="2196466" y="4896904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圆角矩形 462"/>
              <p:cNvSpPr/>
              <p:nvPr/>
            </p:nvSpPr>
            <p:spPr>
              <a:xfrm>
                <a:off x="246707" y="4893086"/>
                <a:ext cx="936104" cy="79208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4" name="圆角矩形 463"/>
              <p:cNvSpPr/>
              <p:nvPr/>
            </p:nvSpPr>
            <p:spPr>
              <a:xfrm>
                <a:off x="1224360" y="4897555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5" name="圆角矩形 464"/>
              <p:cNvSpPr/>
              <p:nvPr/>
            </p:nvSpPr>
            <p:spPr>
              <a:xfrm>
                <a:off x="7082008" y="4922073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圆角矩形 465"/>
              <p:cNvSpPr/>
              <p:nvPr/>
            </p:nvSpPr>
            <p:spPr>
              <a:xfrm>
                <a:off x="5132248" y="4918255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49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3988" y="9114250"/>
              <a:ext cx="494378" cy="480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0" name="Picture 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4364" y="9137592"/>
              <a:ext cx="478429" cy="464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1" name="Picture 9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478" y="9121768"/>
              <a:ext cx="478429" cy="464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2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852" y="9085497"/>
              <a:ext cx="494378" cy="480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3" name="Picture 8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028" y="9127242"/>
              <a:ext cx="486405" cy="464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4" name="Picture 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687" y="9127977"/>
              <a:ext cx="462483" cy="480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5" name="Picture 8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9125" y="9125675"/>
              <a:ext cx="486405" cy="464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6" name="Picture 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4563" y="9125674"/>
              <a:ext cx="478429" cy="464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7" name="Picture 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2597" y="9133112"/>
              <a:ext cx="462483" cy="480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69" name="组合 12"/>
          <p:cNvGrpSpPr/>
          <p:nvPr/>
        </p:nvGrpSpPr>
        <p:grpSpPr>
          <a:xfrm>
            <a:off x="394822" y="4794614"/>
            <a:ext cx="7742306" cy="930382"/>
            <a:chOff x="360264" y="9829452"/>
            <a:chExt cx="7742306" cy="930382"/>
          </a:xfrm>
        </p:grpSpPr>
        <p:grpSp>
          <p:nvGrpSpPr>
            <p:cNvPr id="470" name="组合 213"/>
            <p:cNvGrpSpPr/>
            <p:nvPr/>
          </p:nvGrpSpPr>
          <p:grpSpPr>
            <a:xfrm>
              <a:off x="360264" y="9829452"/>
              <a:ext cx="7742306" cy="930382"/>
              <a:chOff x="-60017" y="2721563"/>
              <a:chExt cx="5838825" cy="1211859"/>
            </a:xfrm>
          </p:grpSpPr>
          <p:pic>
            <p:nvPicPr>
              <p:cNvPr id="490" name="Picture 7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0017" y="2721563"/>
                <a:ext cx="5838825" cy="12118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91" name="Picture 8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71" y="2868778"/>
                <a:ext cx="5515683" cy="9965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471" name="组合 216"/>
            <p:cNvGrpSpPr/>
            <p:nvPr/>
          </p:nvGrpSpPr>
          <p:grpSpPr>
            <a:xfrm>
              <a:off x="544236" y="10017887"/>
              <a:ext cx="7328833" cy="676622"/>
              <a:chOff x="246707" y="4893086"/>
              <a:chExt cx="8754517" cy="831910"/>
            </a:xfrm>
          </p:grpSpPr>
          <p:sp>
            <p:nvSpPr>
              <p:cNvPr id="481" name="圆角矩形 480"/>
              <p:cNvSpPr/>
              <p:nvPr/>
            </p:nvSpPr>
            <p:spPr>
              <a:xfrm>
                <a:off x="8065120" y="4932907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圆角矩形 481"/>
              <p:cNvSpPr/>
              <p:nvPr/>
            </p:nvSpPr>
            <p:spPr>
              <a:xfrm>
                <a:off x="6120904" y="4932907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圆角矩形 482"/>
              <p:cNvSpPr/>
              <p:nvPr/>
            </p:nvSpPr>
            <p:spPr>
              <a:xfrm>
                <a:off x="4157232" y="4913452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圆角矩形 483"/>
              <p:cNvSpPr/>
              <p:nvPr/>
            </p:nvSpPr>
            <p:spPr>
              <a:xfrm>
                <a:off x="3168574" y="4897555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圆角矩形 484"/>
              <p:cNvSpPr/>
              <p:nvPr/>
            </p:nvSpPr>
            <p:spPr>
              <a:xfrm>
                <a:off x="2196466" y="4896904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圆角矩形 485"/>
              <p:cNvSpPr/>
              <p:nvPr/>
            </p:nvSpPr>
            <p:spPr>
              <a:xfrm>
                <a:off x="246707" y="4893086"/>
                <a:ext cx="936104" cy="79208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圆角矩形 486"/>
              <p:cNvSpPr/>
              <p:nvPr/>
            </p:nvSpPr>
            <p:spPr>
              <a:xfrm>
                <a:off x="1224360" y="4897555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8" name="圆角矩形 487"/>
              <p:cNvSpPr/>
              <p:nvPr/>
            </p:nvSpPr>
            <p:spPr>
              <a:xfrm>
                <a:off x="7082008" y="4922073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圆角矩形 488"/>
              <p:cNvSpPr/>
              <p:nvPr/>
            </p:nvSpPr>
            <p:spPr>
              <a:xfrm>
                <a:off x="5132248" y="4918255"/>
                <a:ext cx="936104" cy="7920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72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9892" y="10116640"/>
              <a:ext cx="494378" cy="480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3" name="Picture 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0268" y="10139982"/>
              <a:ext cx="478429" cy="464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4" name="Picture 9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382" y="10124158"/>
              <a:ext cx="478429" cy="464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5" name="Picture 8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932" y="10129632"/>
              <a:ext cx="486405" cy="464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6" name="Picture 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591" y="10130367"/>
              <a:ext cx="462483" cy="480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7" name="Picture 8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0403" y="10128065"/>
              <a:ext cx="486405" cy="464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8" name="Picture 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2475" y="10128064"/>
              <a:ext cx="478429" cy="464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9" name="Picture 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8936" y="10112571"/>
              <a:ext cx="462483" cy="480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0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3845" y="10141224"/>
              <a:ext cx="494378" cy="480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92" name="组合 200"/>
          <p:cNvGrpSpPr/>
          <p:nvPr/>
        </p:nvGrpSpPr>
        <p:grpSpPr>
          <a:xfrm>
            <a:off x="2392968" y="4688958"/>
            <a:ext cx="324285" cy="600504"/>
            <a:chOff x="3816648" y="2075302"/>
            <a:chExt cx="360040" cy="661940"/>
          </a:xfrm>
          <a:scene3d>
            <a:camera prst="isometricOffAxis2Left"/>
            <a:lightRig rig="threePt" dir="t"/>
          </a:scene3d>
        </p:grpSpPr>
        <p:sp>
          <p:nvSpPr>
            <p:cNvPr id="493" name="椭圆 492"/>
            <p:cNvSpPr/>
            <p:nvPr/>
          </p:nvSpPr>
          <p:spPr>
            <a:xfrm>
              <a:off x="3888656" y="2075302"/>
              <a:ext cx="192422" cy="229892"/>
            </a:xfrm>
            <a:prstGeom prst="ellipse">
              <a:avLst/>
            </a:prstGeom>
            <a:sp3d>
              <a:bevelT w="82550" h="10795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等腰三角形 493"/>
            <p:cNvSpPr/>
            <p:nvPr/>
          </p:nvSpPr>
          <p:spPr>
            <a:xfrm rot="10800000">
              <a:off x="3816648" y="2268612"/>
              <a:ext cx="360040" cy="468630"/>
            </a:xfrm>
            <a:prstGeom prst="triangle">
              <a:avLst/>
            </a:prstGeom>
            <a:sp3d>
              <a:bevelT w="82550" h="10795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7" y="621151"/>
            <a:ext cx="505723" cy="550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135" y="621152"/>
            <a:ext cx="433927" cy="547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D:\新项目立项文档\4b92d607tdf8dc9576094&amp;690.jpg"/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392" y="2468597"/>
            <a:ext cx="1939064" cy="193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新项目立项文档\4b92d607tdf8dc9425d10&amp;690.jpg"/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53" y="2438208"/>
            <a:ext cx="1999842" cy="199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2" descr="http://t11.baidu.com/it/u=2561189350,3688889335&amp;fm=59"/>
          <p:cNvPicPr>
            <a:picLocks noChangeAspect="1" noChangeArrowheads="1"/>
          </p:cNvPicPr>
          <p:nvPr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495" y="3851458"/>
            <a:ext cx="1016060" cy="76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://gouwu.pai-hang-bang.cn/picture/aHR0cDovL2ltZzAxLnRhb2Jhb2Nkbi5jb20vYmFvL3VwbG9hZGVkL2kxL1QxaURPQVhvMFNYWGIuX1VNOV8xMDQ4MTUuanBnXzMxMHgzMTAuanBn.jpg"/>
          <p:cNvPicPr>
            <a:picLocks noChangeAspect="1" noChangeArrowheads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410" y="2823638"/>
            <a:ext cx="1408115" cy="140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11" descr="E:\天狐\英雄＊戦姫\AUGame\Base\Skill.dat~\登山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94" y="1244199"/>
            <a:ext cx="281703" cy="28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矩形 172"/>
          <p:cNvSpPr/>
          <p:nvPr/>
        </p:nvSpPr>
        <p:spPr>
          <a:xfrm>
            <a:off x="996925" y="1140364"/>
            <a:ext cx="791497" cy="47465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x  20</a:t>
            </a:r>
            <a:endParaRPr lang="zh-CN" altLang="en-US" sz="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180" name="组合 179"/>
          <p:cNvGrpSpPr/>
          <p:nvPr/>
        </p:nvGrpSpPr>
        <p:grpSpPr>
          <a:xfrm>
            <a:off x="4144367" y="2881736"/>
            <a:ext cx="920540" cy="827036"/>
            <a:chOff x="432272" y="2700660"/>
            <a:chExt cx="1211129" cy="1111746"/>
          </a:xfrm>
        </p:grpSpPr>
        <p:sp>
          <p:nvSpPr>
            <p:cNvPr id="181" name="椭圆 180"/>
            <p:cNvSpPr/>
            <p:nvPr/>
          </p:nvSpPr>
          <p:spPr>
            <a:xfrm>
              <a:off x="432272" y="2700660"/>
              <a:ext cx="1177971" cy="1111746"/>
            </a:xfrm>
            <a:prstGeom prst="ellipse">
              <a:avLst/>
            </a:prstGeom>
            <a:solidFill>
              <a:srgbClr val="00B050"/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contourW="82550">
              <a:bevelT w="63500" h="260350" prst="artDeco"/>
              <a:contourClr>
                <a:schemeClr val="bg1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182" name="矩形 181"/>
            <p:cNvSpPr/>
            <p:nvPr/>
          </p:nvSpPr>
          <p:spPr>
            <a:xfrm>
              <a:off x="491450" y="2861115"/>
              <a:ext cx="1151951" cy="7860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altLang="zh-CN" sz="3200" b="1" spc="50" dirty="0" smtClean="0">
                  <a:ln w="11430"/>
                  <a:solidFill>
                    <a:srgbClr val="0070C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GO!</a:t>
              </a:r>
              <a:endParaRPr lang="zh-CN" altLang="en-US" sz="3200" b="1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sp>
        <p:nvSpPr>
          <p:cNvPr id="183" name="圆角矩形标注 182"/>
          <p:cNvSpPr/>
          <p:nvPr/>
        </p:nvSpPr>
        <p:spPr>
          <a:xfrm>
            <a:off x="4836613" y="2394956"/>
            <a:ext cx="1618894" cy="602164"/>
          </a:xfrm>
          <a:prstGeom prst="wedgeRoundRectCallout">
            <a:avLst>
              <a:gd name="adj1" fmla="val -60327"/>
              <a:gd name="adj2" fmla="val 5692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投骰前进</a:t>
            </a:r>
            <a:endParaRPr lang="zh-CN" alt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84" name="圆角矩形标注 183"/>
          <p:cNvSpPr/>
          <p:nvPr/>
        </p:nvSpPr>
        <p:spPr>
          <a:xfrm>
            <a:off x="1182787" y="1694296"/>
            <a:ext cx="1249795" cy="502308"/>
          </a:xfrm>
          <a:prstGeom prst="wedgeRoundRectCallout">
            <a:avLst>
              <a:gd name="adj1" fmla="val -25317"/>
              <a:gd name="adj2" fmla="val -9618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每</a:t>
            </a:r>
            <a:r>
              <a:rPr lang="en-US" altLang="zh-CN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10</a:t>
            </a:r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分钟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回复</a:t>
            </a:r>
            <a:r>
              <a:rPr lang="en-US" altLang="zh-CN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1</a:t>
            </a:r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次</a:t>
            </a:r>
            <a:endParaRPr lang="zh-CN" altLang="en-US" sz="1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pSp>
        <p:nvGrpSpPr>
          <p:cNvPr id="187" name="组合 186"/>
          <p:cNvGrpSpPr/>
          <p:nvPr/>
        </p:nvGrpSpPr>
        <p:grpSpPr>
          <a:xfrm>
            <a:off x="1444863" y="1236690"/>
            <a:ext cx="6447712" cy="4464496"/>
            <a:chOff x="321264" y="756444"/>
            <a:chExt cx="6447712" cy="4464496"/>
          </a:xfrm>
        </p:grpSpPr>
        <p:sp>
          <p:nvSpPr>
            <p:cNvPr id="188" name="矩形标注 187"/>
            <p:cNvSpPr/>
            <p:nvPr/>
          </p:nvSpPr>
          <p:spPr>
            <a:xfrm>
              <a:off x="321264" y="756444"/>
              <a:ext cx="6447712" cy="4464496"/>
            </a:xfrm>
            <a:prstGeom prst="wedgeRectCallout">
              <a:avLst>
                <a:gd name="adj1" fmla="val -39370"/>
                <a:gd name="adj2" fmla="val 53594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/>
            <p:nvPr/>
          </p:nvSpPr>
          <p:spPr>
            <a:xfrm>
              <a:off x="2483781" y="991422"/>
              <a:ext cx="2124955" cy="2809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遭遇事件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0" name="圆角矩形 189"/>
            <p:cNvSpPr/>
            <p:nvPr/>
          </p:nvSpPr>
          <p:spPr>
            <a:xfrm>
              <a:off x="537288" y="928375"/>
              <a:ext cx="6015664" cy="4148549"/>
            </a:xfrm>
            <a:prstGeom prst="roundRect">
              <a:avLst>
                <a:gd name="adj" fmla="val 1195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1" name="组合 190"/>
          <p:cNvGrpSpPr/>
          <p:nvPr/>
        </p:nvGrpSpPr>
        <p:grpSpPr>
          <a:xfrm>
            <a:off x="1975172" y="1717172"/>
            <a:ext cx="5153844" cy="1803954"/>
            <a:chOff x="792312" y="1272350"/>
            <a:chExt cx="5153844" cy="1803954"/>
          </a:xfrm>
        </p:grpSpPr>
        <p:pic>
          <p:nvPicPr>
            <p:cNvPr id="192" name="Picture 2" descr="D:\新项目立项文档\system_battle_mode_super_dogfight_img00.pn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12" y="1476524"/>
              <a:ext cx="1593746" cy="119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11" descr="http://gouwu.pai-hang-bang.cn/picture/aHR0cDovL2ltZzAxLnRhb2Jhb2Nkbi5jb20vYmFvL3VwbG9hZGVkL2kxL1QxaURPQVhvMFNYWGIuX1VNOV8xMDQ4MTUuanBnXzMxMHgzMTAuanBn.jpg"/>
            <p:cNvPicPr>
              <a:picLocks noChangeAspect="1" noChangeArrowheads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8358" y="1272350"/>
              <a:ext cx="1408115" cy="1408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" name="Picture 3"/>
            <p:cNvPicPr>
              <a:picLocks noChangeAspect="1" noChangeArrowheads="1"/>
            </p:cNvPicPr>
            <p:nvPr/>
          </p:nvPicPr>
          <p:blipFill>
            <a:blip r:embed="rId25">
              <a:clrChange>
                <a:clrFrom>
                  <a:srgbClr val="F0E6D9"/>
                </a:clrFrom>
                <a:clrTo>
                  <a:srgbClr val="F0E6D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764" y="1272350"/>
              <a:ext cx="1418679" cy="1391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5" name="横卷形 194"/>
            <p:cNvSpPr/>
            <p:nvPr/>
          </p:nvSpPr>
          <p:spPr>
            <a:xfrm>
              <a:off x="942251" y="2694217"/>
              <a:ext cx="1293868" cy="382087"/>
            </a:xfrm>
            <a:prstGeom prst="horizontalScroll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遭遇怪物</a:t>
              </a:r>
            </a:p>
          </p:txBody>
        </p:sp>
        <p:sp>
          <p:nvSpPr>
            <p:cNvPr id="196" name="横卷形 195"/>
            <p:cNvSpPr/>
            <p:nvPr/>
          </p:nvSpPr>
          <p:spPr>
            <a:xfrm>
              <a:off x="2869729" y="2670771"/>
              <a:ext cx="1293868" cy="382087"/>
            </a:xfrm>
            <a:prstGeom prst="horizontalScroll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发现宝</a:t>
              </a:r>
              <a:r>
                <a:rPr lang="zh-CN" altLang="en-US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箱</a:t>
              </a:r>
            </a:p>
          </p:txBody>
        </p:sp>
        <p:sp>
          <p:nvSpPr>
            <p:cNvPr id="197" name="横卷形 196"/>
            <p:cNvSpPr/>
            <p:nvPr/>
          </p:nvSpPr>
          <p:spPr>
            <a:xfrm>
              <a:off x="4652288" y="2680466"/>
              <a:ext cx="1293868" cy="382087"/>
            </a:xfrm>
            <a:prstGeom prst="horizontalScroll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巧遇玩家</a:t>
              </a:r>
              <a:endParaRPr lang="zh-CN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8" name="组合 197"/>
          <p:cNvGrpSpPr/>
          <p:nvPr/>
        </p:nvGrpSpPr>
        <p:grpSpPr>
          <a:xfrm>
            <a:off x="2123584" y="3793554"/>
            <a:ext cx="5005432" cy="1499394"/>
            <a:chOff x="940724" y="3348732"/>
            <a:chExt cx="5005432" cy="1499394"/>
          </a:xfrm>
        </p:grpSpPr>
        <p:sp>
          <p:nvSpPr>
            <p:cNvPr id="199" name="矩形 198"/>
            <p:cNvSpPr/>
            <p:nvPr/>
          </p:nvSpPr>
          <p:spPr>
            <a:xfrm>
              <a:off x="942251" y="3924796"/>
              <a:ext cx="129234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Button">
                <a:avLst/>
              </a:prstTxWarp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altLang="zh-CN" sz="5400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Aparajita" pitchFamily="34" charset="0"/>
                  <a:cs typeface="Aparajita" pitchFamily="34" charset="0"/>
                </a:rPr>
                <a:t>EXP</a:t>
              </a:r>
              <a:endPara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parajita" pitchFamily="34" charset="0"/>
                <a:cs typeface="Aparajita" pitchFamily="34" charset="0"/>
              </a:endParaRPr>
            </a:p>
          </p:txBody>
        </p:sp>
        <p:sp>
          <p:nvSpPr>
            <p:cNvPr id="200" name="横卷形 199"/>
            <p:cNvSpPr/>
            <p:nvPr/>
          </p:nvSpPr>
          <p:spPr>
            <a:xfrm>
              <a:off x="940724" y="4363015"/>
              <a:ext cx="1293868" cy="382087"/>
            </a:xfrm>
            <a:prstGeom prst="horizontalScroll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获得经验</a:t>
              </a:r>
              <a:endParaRPr lang="zh-CN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1" name="横卷形 200"/>
            <p:cNvSpPr/>
            <p:nvPr/>
          </p:nvSpPr>
          <p:spPr>
            <a:xfrm>
              <a:off x="2905481" y="4363014"/>
              <a:ext cx="1293868" cy="382087"/>
            </a:xfrm>
            <a:prstGeom prst="horizontalScroll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挖掘宝物</a:t>
              </a:r>
              <a:endParaRPr lang="zh-CN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2" name="横卷形 201"/>
            <p:cNvSpPr/>
            <p:nvPr/>
          </p:nvSpPr>
          <p:spPr>
            <a:xfrm>
              <a:off x="4652288" y="4363013"/>
              <a:ext cx="1293868" cy="382087"/>
            </a:xfrm>
            <a:prstGeom prst="horizontalScroll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微软雅黑" pitchFamily="34" charset="-122"/>
                  <a:ea typeface="微软雅黑" pitchFamily="34" charset="-122"/>
                </a:rPr>
                <a:t>特殊事件</a:t>
              </a:r>
              <a:endParaRPr lang="zh-CN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03" name="Picture 5" descr="http://files.jb51.net/file_images/article/201303/wenhao/010.jpg"/>
            <p:cNvPicPr>
              <a:picLocks noChangeAspect="1" noChangeArrowheads="1"/>
            </p:cNvPicPr>
            <p:nvPr/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8306" y="3348732"/>
              <a:ext cx="702565" cy="936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" name="Picture 15" descr="E:\天狐\英雄＊戦姫\AUGame\Item\Image.dat~\a15ヘルメスの靴.png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042" y="3420740"/>
              <a:ext cx="864746" cy="864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69468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5 -0.00026 L -0.17945 -0.00026 " pathEditMode="relative" rAng="0" ptsTypes="AA">
                                      <p:cBhvr>
                                        <p:cTn id="50" dur="175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4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5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/>
      <p:bldP spid="183" grpId="1" animBg="1"/>
      <p:bldP spid="184" grpId="0" animBg="1"/>
      <p:bldP spid="18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461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游戏设计说明 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– </a:t>
            </a:r>
            <a:r>
              <a:rPr lang="zh-CN" altLang="en-US" sz="3300" b="1" spc="50" dirty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付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费相关</a:t>
            </a:r>
            <a:endParaRPr lang="en-US" altLang="zh-CN" sz="3300" b="1" spc="50" dirty="0" smtClean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1026" name="Picture 2" descr="http://www.quxiu.com/upload/2012512/2012512121035544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74" y="815406"/>
            <a:ext cx="2891110" cy="2341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圆角矩形 16"/>
          <p:cNvSpPr/>
          <p:nvPr/>
        </p:nvSpPr>
        <p:spPr>
          <a:xfrm>
            <a:off x="485415" y="2850918"/>
            <a:ext cx="2586694" cy="569822"/>
          </a:xfrm>
          <a:prstGeom prst="roundRect">
            <a:avLst/>
          </a:prstGeom>
          <a:solidFill>
            <a:srgbClr val="0070C0"/>
          </a:solidFill>
          <a:ln w="76200">
            <a:gradFill>
              <a:gsLst>
                <a:gs pos="0">
                  <a:srgbClr val="E6DCAC"/>
                </a:gs>
                <a:gs pos="12000">
                  <a:srgbClr val="E6D78A"/>
                </a:gs>
                <a:gs pos="30000">
                  <a:srgbClr val="C7AC4C"/>
                </a:gs>
                <a:gs pos="45000">
                  <a:srgbClr val="E6D78A"/>
                </a:gs>
                <a:gs pos="77000">
                  <a:srgbClr val="C7AC4C"/>
                </a:gs>
                <a:gs pos="100000">
                  <a:srgbClr val="E6DCAC"/>
                </a:gs>
              </a:gsLst>
              <a:lin ang="5400000" scaled="0"/>
            </a:gra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96850" h="114300" prst="artDeco"/>
            <a:bevelB w="114300" h="13335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游戏首冲</a:t>
            </a:r>
            <a:endParaRPr lang="zh-CN" alt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1706140" y="1565384"/>
            <a:ext cx="2470548" cy="1019946"/>
          </a:xfrm>
          <a:prstGeom prst="wedgeRoundRectCallout">
            <a:avLst>
              <a:gd name="adj1" fmla="val -74504"/>
              <a:gd name="adj2" fmla="val -25390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0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首冲礼包</a:t>
            </a:r>
            <a:endParaRPr lang="en-US" altLang="zh-CN" sz="20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性价比最高</a:t>
            </a:r>
            <a:endParaRPr lang="en-US" altLang="zh-CN" sz="1600" b="1" spc="50" dirty="0" smtClean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诱使玩家付出第一块钱</a:t>
            </a:r>
            <a:endParaRPr lang="en-US" altLang="zh-CN" sz="16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8" name="Picture 4" descr="http://5433.com/system/news/2014/1/9/68935108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466" y="762628"/>
            <a:ext cx="3159585" cy="237320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圆角矩形标注 19"/>
          <p:cNvSpPr/>
          <p:nvPr/>
        </p:nvSpPr>
        <p:spPr>
          <a:xfrm>
            <a:off x="6551258" y="1116484"/>
            <a:ext cx="2520280" cy="1198361"/>
          </a:xfrm>
          <a:prstGeom prst="wedgeRoundRectCallout">
            <a:avLst>
              <a:gd name="adj1" fmla="val -65669"/>
              <a:gd name="adj2" fmla="val 4274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0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活动打折销售商品</a:t>
            </a:r>
            <a:endParaRPr lang="en-US" altLang="zh-CN" sz="20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日常初始超</a:t>
            </a:r>
            <a:r>
              <a:rPr lang="zh-CN" altLang="en-US" sz="20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低价</a:t>
            </a:r>
            <a:endParaRPr lang="en-US" altLang="zh-CN" sz="20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性价比较高</a:t>
            </a:r>
            <a:endParaRPr lang="en-US" altLang="zh-CN" sz="16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提供稳定</a:t>
            </a:r>
            <a:r>
              <a:rPr lang="zh-CN" altLang="en-US" sz="1600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的收入</a:t>
            </a:r>
            <a:endParaRPr lang="en-US" altLang="zh-CN" sz="16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219401" y="2856683"/>
            <a:ext cx="2586694" cy="569822"/>
          </a:xfrm>
          <a:prstGeom prst="roundRect">
            <a:avLst/>
          </a:prstGeom>
          <a:solidFill>
            <a:srgbClr val="0070C0"/>
          </a:solidFill>
          <a:ln w="76200">
            <a:gradFill>
              <a:gsLst>
                <a:gs pos="0">
                  <a:srgbClr val="E6DCAC"/>
                </a:gs>
                <a:gs pos="12000">
                  <a:srgbClr val="E6D78A"/>
                </a:gs>
                <a:gs pos="30000">
                  <a:srgbClr val="C7AC4C"/>
                </a:gs>
                <a:gs pos="45000">
                  <a:srgbClr val="E6D78A"/>
                </a:gs>
                <a:gs pos="77000">
                  <a:srgbClr val="C7AC4C"/>
                </a:gs>
                <a:gs pos="100000">
                  <a:srgbClr val="E6DCAC"/>
                </a:gs>
              </a:gsLst>
              <a:lin ang="5400000" scaled="0"/>
            </a:gra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96850" h="114300" prst="artDeco"/>
            <a:bevelB w="114300" h="13335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小</a:t>
            </a:r>
            <a:r>
              <a:rPr lang="en-US" altLang="zh-CN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消费点</a:t>
            </a:r>
            <a:endParaRPr lang="zh-CN" alt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AutoShape 8" descr="http://t12.baidu.com/it/u=2676959711,3415391308&amp;fm=11&amp;gp=0.jpg"/>
          <p:cNvSpPr>
            <a:spLocks noChangeAspect="1" noChangeArrowheads="1"/>
          </p:cNvSpPr>
          <p:nvPr/>
        </p:nvSpPr>
        <p:spPr bwMode="auto">
          <a:xfrm>
            <a:off x="119063" y="-1581150"/>
            <a:ext cx="52197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39" y="3624194"/>
            <a:ext cx="4256607" cy="22448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5" name="Picture 11" descr="http://tupian.hbrc.com/117/0/364/36414_137668626433744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90" y="3624194"/>
            <a:ext cx="3150378" cy="22806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圆角矩形 25"/>
          <p:cNvSpPr/>
          <p:nvPr/>
        </p:nvSpPr>
        <p:spPr>
          <a:xfrm>
            <a:off x="3456608" y="5443206"/>
            <a:ext cx="2586694" cy="569822"/>
          </a:xfrm>
          <a:prstGeom prst="roundRect">
            <a:avLst/>
          </a:prstGeom>
          <a:solidFill>
            <a:srgbClr val="0070C0"/>
          </a:solidFill>
          <a:ln w="76200">
            <a:gradFill>
              <a:gsLst>
                <a:gs pos="0">
                  <a:srgbClr val="E6DCAC"/>
                </a:gs>
                <a:gs pos="12000">
                  <a:srgbClr val="E6D78A"/>
                </a:gs>
                <a:gs pos="30000">
                  <a:srgbClr val="C7AC4C"/>
                </a:gs>
                <a:gs pos="45000">
                  <a:srgbClr val="E6D78A"/>
                </a:gs>
                <a:gs pos="77000">
                  <a:srgbClr val="C7AC4C"/>
                </a:gs>
                <a:gs pos="100000">
                  <a:srgbClr val="E6DCAC"/>
                </a:gs>
              </a:gsLst>
              <a:lin ang="5400000" scaled="0"/>
            </a:gra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96850" h="114300" prst="artDeco"/>
            <a:bevelB w="114300" h="13335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大</a:t>
            </a:r>
            <a:r>
              <a:rPr lang="en-US" altLang="zh-CN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消费点</a:t>
            </a:r>
            <a:endParaRPr lang="zh-CN" alt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圆角矩形标注 26"/>
          <p:cNvSpPr/>
          <p:nvPr/>
        </p:nvSpPr>
        <p:spPr>
          <a:xfrm>
            <a:off x="2434481" y="3852788"/>
            <a:ext cx="2520280" cy="1198361"/>
          </a:xfrm>
          <a:prstGeom prst="wedgeRoundRectCallout">
            <a:avLst>
              <a:gd name="adj1" fmla="val -65669"/>
              <a:gd name="adj2" fmla="val 4274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0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抽奖无底洞</a:t>
            </a:r>
            <a:endParaRPr lang="en-US" altLang="zh-CN" sz="20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金钱</a:t>
            </a:r>
            <a:r>
              <a:rPr lang="en-US" altLang="zh-CN" sz="1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=</a:t>
            </a:r>
            <a:r>
              <a:rPr lang="zh-CN" altLang="en-US" sz="1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时间</a:t>
            </a:r>
            <a:r>
              <a:rPr lang="en-US" altLang="zh-CN" sz="1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=</a:t>
            </a:r>
            <a:r>
              <a:rPr lang="zh-CN" altLang="en-US" sz="1600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神</a:t>
            </a:r>
            <a:r>
              <a:rPr lang="zh-CN" altLang="en-US" sz="1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装</a:t>
            </a:r>
            <a:endParaRPr lang="en-US" altLang="zh-CN" sz="1600" b="1" spc="50" dirty="0" smtClean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圆角矩形标注 27"/>
          <p:cNvSpPr/>
          <p:nvPr/>
        </p:nvSpPr>
        <p:spPr>
          <a:xfrm>
            <a:off x="6768976" y="3851291"/>
            <a:ext cx="2520280" cy="1198361"/>
          </a:xfrm>
          <a:prstGeom prst="wedgeRoundRectCallout">
            <a:avLst>
              <a:gd name="adj1" fmla="val -76833"/>
              <a:gd name="adj2" fmla="val 2122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0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各功能深度付费点</a:t>
            </a:r>
            <a:endParaRPr lang="en-US" altLang="zh-CN" sz="20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只要有钱就有地方花</a:t>
            </a:r>
            <a:endParaRPr lang="en-US" altLang="zh-CN" sz="1600" b="1" spc="50" dirty="0" smtClean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98459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版本规划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第一阶段 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DEMO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版本</a:t>
            </a:r>
            <a:endParaRPr lang="en-US" altLang="zh-CN" sz="3300" b="1" spc="50" dirty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43037" y="756444"/>
            <a:ext cx="7894091" cy="5184576"/>
          </a:xfrm>
          <a:prstGeom prst="roundRect">
            <a:avLst>
              <a:gd name="adj" fmla="val 6445"/>
            </a:avLst>
          </a:prstGeom>
          <a:blipFill dpi="0" rotWithShape="1">
            <a:blip r:embed="rId7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6900" lvl="1" indent="-342900">
              <a:buFont typeface="Arial" pitchFamily="34" charset="0"/>
              <a:buChar char="•"/>
            </a:pPr>
            <a:r>
              <a:rPr lang="zh-CN" altLang="en-US" sz="2800" b="1" spc="150" dirty="0">
                <a:ln w="11430">
                  <a:solidFill>
                    <a:srgbClr val="C00000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预计时间：</a:t>
            </a:r>
            <a:endParaRPr lang="en-US" altLang="zh-CN" sz="2800" b="1" spc="150" dirty="0">
              <a:ln w="11430">
                <a:solidFill>
                  <a:srgbClr val="C00000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144000" lvl="1"/>
            <a:r>
              <a:rPr lang="en-US" altLang="zh-CN" sz="28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个月</a:t>
            </a:r>
            <a:endParaRPr lang="en-US" altLang="zh-CN" sz="20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86900" lvl="1" indent="-342900">
              <a:buFont typeface="Arial" pitchFamily="34" charset="0"/>
              <a:buChar char="•"/>
            </a:pPr>
            <a:r>
              <a:rPr lang="zh-CN" altLang="en-US" sz="2800" b="1" spc="150" dirty="0">
                <a:ln w="11430">
                  <a:solidFill>
                    <a:srgbClr val="C00000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完成内容：</a:t>
            </a:r>
            <a:endParaRPr lang="en-US" altLang="zh-CN" sz="2800" b="1" spc="150" dirty="0">
              <a:ln w="11430">
                <a:solidFill>
                  <a:srgbClr val="C00000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1200" lvl="2"/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设计制作</a:t>
            </a:r>
            <a:r>
              <a:rPr lang="zh-CN" altLang="en-US" sz="20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游戏的核心系统。完成体验版本。</a:t>
            </a:r>
            <a:endParaRPr lang="en-US" altLang="zh-CN" sz="20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44100" lvl="2" indent="-342900">
              <a:buFont typeface="+mj-lt"/>
              <a:buAutoNum type="arabicPeriod"/>
            </a:pPr>
            <a:r>
              <a:rPr lang="zh-CN" altLang="en-US" sz="20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策划搭建基本数值模型，并完成游戏整体系统规划。</a:t>
            </a:r>
            <a:endParaRPr lang="en-US" altLang="zh-CN" sz="20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44100" lvl="2" indent="-342900">
              <a:buFont typeface="+mj-lt"/>
              <a:buAutoNum type="arabicPeriod"/>
            </a:pPr>
            <a:r>
              <a:rPr lang="zh-CN" altLang="en-US" sz="20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程序初步完成战斗底层设计，初步建立角色和</a:t>
            </a:r>
            <a:r>
              <a:rPr lang="en-US" altLang="zh-CN" sz="2000" spc="150" dirty="0" err="1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ai</a:t>
            </a:r>
            <a:r>
              <a:rPr lang="zh-CN" altLang="en-US" sz="20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的制作流程。</a:t>
            </a:r>
            <a:endParaRPr lang="en-US" altLang="zh-CN" sz="20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44100" lvl="2" indent="-342900">
              <a:buFont typeface="+mj-lt"/>
              <a:buAutoNum type="arabicPeriod"/>
            </a:pPr>
            <a:r>
              <a:rPr lang="zh-CN" altLang="en-US" sz="20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美术尝试完成一到两个角色的设计和制作，定下美术风格和完善流程规范，为美术量化打下基础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0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86900" lvl="1" indent="-342900">
              <a:buFont typeface="Arial" pitchFamily="34" charset="0"/>
              <a:buChar char="•"/>
            </a:pPr>
            <a:r>
              <a:rPr lang="zh-CN" altLang="en-US" sz="2800" b="1" spc="150" dirty="0">
                <a:ln w="11430">
                  <a:solidFill>
                    <a:srgbClr val="C00000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人数预计：</a:t>
            </a:r>
            <a:endParaRPr lang="en-US" altLang="zh-CN" sz="2800" b="1" spc="150" dirty="0">
              <a:ln w="11430">
                <a:solidFill>
                  <a:srgbClr val="C00000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144000" lvl="1"/>
            <a:r>
              <a:rPr lang="en-US" altLang="zh-CN" sz="28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策划</a:t>
            </a:r>
            <a:r>
              <a:rPr lang="en-US" altLang="zh-CN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个、程序</a:t>
            </a:r>
            <a:r>
              <a:rPr lang="en-US" altLang="zh-CN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个、美术</a:t>
            </a:r>
            <a:r>
              <a:rPr lang="en-US" altLang="zh-CN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个，</a:t>
            </a:r>
            <a:r>
              <a:rPr lang="en-US" altLang="zh-CN" sz="20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人</a:t>
            </a:r>
            <a:endParaRPr lang="en-US" altLang="zh-CN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61101" y="900460"/>
            <a:ext cx="7487157" cy="4824536"/>
          </a:xfrm>
          <a:prstGeom prst="roundRect">
            <a:avLst>
              <a:gd name="adj" fmla="val 1004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1093045-1_baofeng_001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68376" y="1044476"/>
            <a:ext cx="5256584" cy="394243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934954" y="4969747"/>
            <a:ext cx="426911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spc="50" dirty="0" smtClean="0">
                <a:ln w="11430"/>
                <a:solidFill>
                  <a:srgbClr val="1E3CD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一个能跑能打怪物的体验版本</a:t>
            </a:r>
            <a:endParaRPr lang="zh-CN" altLang="en-US" sz="2400" b="1" cap="none" spc="50" dirty="0">
              <a:ln w="11430"/>
              <a:solidFill>
                <a:srgbClr val="1E3CD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11919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1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 animBg="1"/>
      <p:bldP spid="7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版本规划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第二阶段 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α</a:t>
            </a:r>
            <a:r>
              <a:rPr lang="zh-CN" altLang="en-US" sz="3300" b="1" spc="50" dirty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版本</a:t>
            </a:r>
            <a:endParaRPr lang="en-US" altLang="zh-CN" sz="3300" b="1" spc="50" dirty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43037" y="756444"/>
            <a:ext cx="7894091" cy="5184576"/>
          </a:xfrm>
          <a:prstGeom prst="roundRect">
            <a:avLst>
              <a:gd name="adj" fmla="val 6445"/>
            </a:avLst>
          </a:prstGeom>
          <a:blipFill dpi="0" rotWithShape="1">
            <a:blip r:embed="rId5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6900" lvl="1" indent="-342900">
              <a:buFont typeface="Arial" pitchFamily="34" charset="0"/>
              <a:buChar char="•"/>
            </a:pPr>
            <a:r>
              <a:rPr lang="zh-CN" altLang="en-US" sz="2800" b="1" spc="150" dirty="0">
                <a:ln w="11430">
                  <a:solidFill>
                    <a:srgbClr val="C00000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预计时间：</a:t>
            </a:r>
            <a:endParaRPr lang="en-US" altLang="zh-CN" sz="2800" b="1" spc="150" dirty="0">
              <a:ln w="11430">
                <a:solidFill>
                  <a:srgbClr val="C00000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144000" lvl="1"/>
            <a:r>
              <a:rPr lang="en-US" altLang="zh-CN" sz="28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20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sz="20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86900" lvl="1" indent="-342900">
              <a:buFont typeface="Arial" pitchFamily="34" charset="0"/>
              <a:buChar char="•"/>
            </a:pPr>
            <a:r>
              <a:rPr lang="zh-CN" altLang="en-US" sz="2800" b="1" spc="150" dirty="0">
                <a:ln w="11430">
                  <a:solidFill>
                    <a:srgbClr val="C00000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完成内容：</a:t>
            </a:r>
            <a:endParaRPr lang="en-US" altLang="zh-CN" sz="2800" b="1" spc="150" dirty="0">
              <a:ln w="11430">
                <a:solidFill>
                  <a:srgbClr val="C00000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1200" lvl="2"/>
            <a:r>
              <a:rPr lang="zh-CN" altLang="en-US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完成</a:t>
            </a:r>
            <a:r>
              <a:rPr lang="zh-CN" altLang="en-US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核心玩法</a:t>
            </a:r>
            <a:r>
              <a:rPr lang="en-US" altLang="zh-CN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战斗</a:t>
            </a:r>
            <a:r>
              <a:rPr lang="zh-CN" altLang="en-US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系统，初步完成主城</a:t>
            </a:r>
            <a:r>
              <a:rPr lang="zh-CN" altLang="en-US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制作，完成基本功能的制作，</a:t>
            </a:r>
            <a:r>
              <a:rPr lang="zh-CN" altLang="en-US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并制作可以操作的测试版本。</a:t>
            </a:r>
            <a:endParaRPr lang="en-US" altLang="zh-CN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44100" lvl="2" indent="-342900">
              <a:buFont typeface="+mj-lt"/>
              <a:buAutoNum type="arabicPeriod"/>
            </a:pPr>
            <a:r>
              <a:rPr lang="zh-CN" altLang="en-US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策划设计游戏的基本系统，并对基本系统的配置表进行量化，对美术完成的角色进行整合编辑。</a:t>
            </a:r>
            <a:endParaRPr lang="en-US" altLang="zh-CN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44100" lvl="2" indent="-342900">
              <a:buFont typeface="+mj-lt"/>
              <a:buAutoNum type="arabicPeriod"/>
            </a:pPr>
            <a:r>
              <a:rPr lang="zh-CN" altLang="en-US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程序完善战斗底层</a:t>
            </a:r>
            <a:r>
              <a:rPr lang="zh-CN" altLang="en-US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系统，并实现网络联机功能，</a:t>
            </a:r>
            <a:r>
              <a:rPr lang="zh-CN" altLang="en-US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完成基本客户端服务端</a:t>
            </a:r>
            <a:r>
              <a:rPr lang="zh-CN" altLang="en-US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设计编写，</a:t>
            </a:r>
            <a:r>
              <a:rPr lang="zh-CN" altLang="en-US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完成主城和基本系统编写，完成角色和</a:t>
            </a:r>
            <a:r>
              <a:rPr lang="en-US" altLang="zh-CN" spc="150" dirty="0" err="1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ai</a:t>
            </a:r>
            <a:r>
              <a:rPr lang="zh-CN" altLang="en-US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编辑器的制作。</a:t>
            </a:r>
            <a:endParaRPr lang="en-US" altLang="zh-CN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44100" lvl="2" indent="-342900">
              <a:buFont typeface="+mj-lt"/>
              <a:buAutoNum type="arabicPeriod"/>
            </a:pPr>
            <a:r>
              <a:rPr lang="zh-CN" altLang="en-US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美术批量完成角色制作，完成一个主城的制作，制定</a:t>
            </a:r>
            <a:r>
              <a:rPr lang="en-US" altLang="zh-CN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和特效风格并开始制作</a:t>
            </a:r>
            <a:endParaRPr lang="en-US" altLang="zh-CN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86900" lvl="1" indent="-342900">
              <a:buFont typeface="Arial" pitchFamily="34" charset="0"/>
              <a:buChar char="•"/>
            </a:pPr>
            <a:r>
              <a:rPr lang="zh-CN" altLang="en-US" sz="2800" b="1" spc="150" dirty="0">
                <a:ln w="11430">
                  <a:solidFill>
                    <a:srgbClr val="C00000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人数预计：</a:t>
            </a:r>
            <a:endParaRPr lang="en-US" altLang="zh-CN" sz="2800" b="1" spc="150" dirty="0">
              <a:ln w="11430">
                <a:solidFill>
                  <a:srgbClr val="C00000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144000" lvl="1"/>
            <a:r>
              <a:rPr lang="en-US" altLang="zh-CN" sz="28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策划</a:t>
            </a:r>
            <a:r>
              <a:rPr lang="en-US" altLang="zh-CN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人、程序</a:t>
            </a:r>
            <a:r>
              <a:rPr lang="en-US" altLang="zh-CN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人、美术</a:t>
            </a:r>
            <a:r>
              <a:rPr lang="en-US" altLang="zh-CN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人，</a:t>
            </a:r>
            <a:r>
              <a:rPr lang="en-US" altLang="zh-CN" sz="20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人</a:t>
            </a:r>
            <a:endParaRPr lang="en-US" altLang="zh-CN" sz="20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144000" lvl="1"/>
            <a:endParaRPr lang="en-US" altLang="zh-CN" sz="20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19355" y="893138"/>
            <a:ext cx="7487157" cy="4824536"/>
          </a:xfrm>
          <a:prstGeom prst="roundRect">
            <a:avLst>
              <a:gd name="adj" fmla="val 1004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31890" y="1261578"/>
            <a:ext cx="7335947" cy="2033935"/>
            <a:chOff x="512311" y="1300421"/>
            <a:chExt cx="7335947" cy="203393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2101" y="1300421"/>
              <a:ext cx="3536157" cy="203393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2" descr="D:\新项目立项文档\system_favorability_rating_summary_pop04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311" y="1307719"/>
              <a:ext cx="3445425" cy="197608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/>
          </p:spPr>
        </p:pic>
        <p:sp>
          <p:nvSpPr>
            <p:cNvPr id="3" name="加号 2"/>
            <p:cNvSpPr/>
            <p:nvPr/>
          </p:nvSpPr>
          <p:spPr>
            <a:xfrm>
              <a:off x="3552062" y="1764556"/>
              <a:ext cx="1152128" cy="1080120"/>
            </a:xfrm>
            <a:prstGeom prst="mathPlus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28842" y="2637289"/>
              <a:ext cx="3012364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sz="2400" b="1" spc="50" dirty="0" smtClean="0">
                  <a:ln w="11430"/>
                  <a:solidFill>
                    <a:srgbClr val="1E3CD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开始制作游戏的骨架</a:t>
              </a:r>
              <a:endParaRPr lang="zh-CN" altLang="en-US" sz="2400" b="1" cap="none" spc="50" dirty="0">
                <a:ln w="11430"/>
                <a:solidFill>
                  <a:srgbClr val="1E3CD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319598" y="2671043"/>
              <a:ext cx="332655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sz="2400" b="1" spc="50" dirty="0" smtClean="0">
                  <a:ln w="11430"/>
                  <a:solidFill>
                    <a:srgbClr val="1E3CD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有基本功能的体验</a:t>
              </a:r>
              <a:r>
                <a:rPr lang="zh-CN" altLang="en-US" sz="2400" b="1" spc="50" dirty="0">
                  <a:ln w="11430"/>
                  <a:solidFill>
                    <a:srgbClr val="1E3CD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版本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50147" y="3379797"/>
            <a:ext cx="6825572" cy="1973583"/>
            <a:chOff x="592572" y="3465811"/>
            <a:chExt cx="6825572" cy="1973583"/>
          </a:xfrm>
        </p:grpSpPr>
        <p:pic>
          <p:nvPicPr>
            <p:cNvPr id="1028" name="Picture 4" descr="http://hiphotos.baidu.com/%C4%C7%D2%BB%C4%EA/pic/item/aa3935a8d175acb8ca130c69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572" y="3465811"/>
              <a:ext cx="3157014" cy="1947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加号 12"/>
            <p:cNvSpPr/>
            <p:nvPr/>
          </p:nvSpPr>
          <p:spPr>
            <a:xfrm>
              <a:off x="3443215" y="3780780"/>
              <a:ext cx="1152128" cy="1080120"/>
            </a:xfrm>
            <a:prstGeom prst="mathPlus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9" name="Picture 5" descr="D:\新项目立项文档\system_battle_style_odette_img00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214" y="3597251"/>
              <a:ext cx="2675930" cy="164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矩形 17"/>
            <p:cNvSpPr/>
            <p:nvPr/>
          </p:nvSpPr>
          <p:spPr>
            <a:xfrm>
              <a:off x="673345" y="4971938"/>
              <a:ext cx="301236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sz="2400" b="1" spc="50" dirty="0">
                  <a:ln w="11430"/>
                  <a:solidFill>
                    <a:srgbClr val="1E3CD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能加速</a:t>
              </a:r>
              <a:r>
                <a:rPr lang="zh-CN" altLang="en-US" sz="2400" b="1" spc="50" dirty="0" smtClean="0">
                  <a:ln w="11430"/>
                  <a:solidFill>
                    <a:srgbClr val="1E3CD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开发的</a:t>
              </a:r>
              <a:r>
                <a:rPr lang="zh-CN" altLang="en-US" sz="2400" b="1" spc="50" dirty="0">
                  <a:ln w="11430"/>
                  <a:solidFill>
                    <a:srgbClr val="1E3CD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编辑器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4168884" y="4977729"/>
              <a:ext cx="3012364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sz="2400" b="1" spc="50" dirty="0">
                  <a:ln w="11430"/>
                  <a:solidFill>
                    <a:srgbClr val="1E3CD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大量合格的美术资源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985107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版本规划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第三阶段 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β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版本</a:t>
            </a:r>
            <a:endParaRPr lang="en-US" altLang="zh-CN" sz="3300" b="1" spc="50" dirty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43037" y="756444"/>
            <a:ext cx="7894091" cy="5184576"/>
          </a:xfrm>
          <a:prstGeom prst="roundRect">
            <a:avLst>
              <a:gd name="adj" fmla="val 6445"/>
            </a:avLst>
          </a:prstGeom>
          <a:blipFill dpi="0" rotWithShape="1">
            <a:blip r:embed="rId5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6900" lvl="1" indent="-342900">
              <a:buFont typeface="Arial" pitchFamily="34" charset="0"/>
              <a:buChar char="•"/>
            </a:pPr>
            <a:r>
              <a:rPr lang="zh-CN" altLang="en-US" sz="2800" b="1" spc="150" dirty="0">
                <a:ln w="11430">
                  <a:solidFill>
                    <a:srgbClr val="C00000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预计时间：</a:t>
            </a:r>
            <a:endParaRPr lang="en-US" altLang="zh-CN" sz="2800" b="1" spc="150" dirty="0">
              <a:ln w="11430">
                <a:solidFill>
                  <a:srgbClr val="C00000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144000" lvl="1"/>
            <a:r>
              <a:rPr lang="en-US" altLang="zh-CN" sz="28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20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sz="20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86900" lvl="1" indent="-342900">
              <a:buFont typeface="Arial" pitchFamily="34" charset="0"/>
              <a:buChar char="•"/>
            </a:pPr>
            <a:r>
              <a:rPr lang="zh-CN" altLang="en-US" sz="2800" b="1" spc="150" dirty="0">
                <a:ln w="11430">
                  <a:solidFill>
                    <a:srgbClr val="C00000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完成内容：</a:t>
            </a:r>
            <a:endParaRPr lang="en-US" altLang="zh-CN" sz="2800" b="1" spc="150" dirty="0">
              <a:ln w="11430">
                <a:solidFill>
                  <a:srgbClr val="C00000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1200" lvl="2"/>
            <a:r>
              <a:rPr lang="zh-CN" altLang="en-US" sz="20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设计游戏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的玩法和体验线并</a:t>
            </a:r>
            <a:r>
              <a:rPr lang="zh-CN" altLang="en-US" sz="20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制作，完成上线测试版本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0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44100" lvl="2" indent="-342900">
              <a:buFont typeface="+mj-lt"/>
              <a:buAutoNum type="arabicPeriod"/>
            </a:pP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策划完成所有基本功能和体验线的量化。</a:t>
            </a:r>
            <a:endParaRPr lang="en-US" altLang="zh-CN" sz="20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44100" lvl="2" indent="-342900">
              <a:buFont typeface="+mj-lt"/>
              <a:buAutoNum type="arabicPeriod"/>
            </a:pP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程序完成所有基本功能和体验线的制作。</a:t>
            </a:r>
            <a:endParaRPr lang="en-US" altLang="zh-CN" sz="20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44100" lvl="2" indent="-342900">
              <a:buFont typeface="+mj-lt"/>
              <a:buAutoNum type="arabicPeriod"/>
            </a:pP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美术继续完成角色、主城、关卡、</a:t>
            </a:r>
            <a:r>
              <a:rPr lang="en-US" altLang="zh-CN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的制作。</a:t>
            </a:r>
            <a:endParaRPr lang="en-US" altLang="zh-CN" sz="20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86900" lvl="1" indent="-342900">
              <a:buFont typeface="Arial" pitchFamily="34" charset="0"/>
              <a:buChar char="•"/>
            </a:pPr>
            <a:r>
              <a:rPr lang="zh-CN" altLang="en-US" sz="2800" b="1" spc="150" dirty="0">
                <a:ln w="11430">
                  <a:solidFill>
                    <a:srgbClr val="C00000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人数预计：</a:t>
            </a:r>
            <a:endParaRPr lang="en-US" altLang="zh-CN" sz="2800" b="1" spc="150" dirty="0">
              <a:ln w="11430">
                <a:solidFill>
                  <a:srgbClr val="C00000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144000" lvl="1"/>
            <a:r>
              <a:rPr lang="en-US" altLang="zh-CN" sz="28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策划</a:t>
            </a:r>
            <a:r>
              <a:rPr lang="en-US" altLang="zh-CN" sz="20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人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0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</a:t>
            </a:r>
            <a:r>
              <a:rPr lang="en-US" altLang="zh-CN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4+</a:t>
            </a:r>
            <a:r>
              <a:rPr lang="zh-CN" altLang="en-US" sz="20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人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、美术</a:t>
            </a:r>
            <a:r>
              <a:rPr lang="en-US" altLang="zh-CN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人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8+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人</a:t>
            </a:r>
            <a:endParaRPr lang="en-US" altLang="zh-CN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46503" y="830956"/>
            <a:ext cx="7487157" cy="4824536"/>
          </a:xfrm>
          <a:prstGeom prst="roundRect">
            <a:avLst>
              <a:gd name="adj" fmla="val 1004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931" y="2321434"/>
            <a:ext cx="3874535" cy="217942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椭圆 7"/>
          <p:cNvSpPr/>
          <p:nvPr/>
        </p:nvSpPr>
        <p:spPr>
          <a:xfrm>
            <a:off x="792312" y="1191211"/>
            <a:ext cx="1008112" cy="93198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装备升级</a:t>
            </a:r>
            <a:endParaRPr lang="zh-CN" altLang="en-US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257588" y="1210114"/>
            <a:ext cx="1008112" cy="931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伙伴招募</a:t>
            </a:r>
            <a:endParaRPr lang="zh-CN" altLang="en-US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714523" y="1191211"/>
            <a:ext cx="1008112" cy="9319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成长培养</a:t>
            </a:r>
            <a:endParaRPr lang="zh-CN" altLang="en-US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101010" y="1191211"/>
            <a:ext cx="1008112" cy="93198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玩家交互</a:t>
            </a:r>
            <a:endParaRPr lang="zh-CN" altLang="en-US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531176" y="1191211"/>
            <a:ext cx="1008112" cy="93198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运营活动</a:t>
            </a:r>
            <a:endParaRPr lang="zh-CN" altLang="en-US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679640" y="4644876"/>
            <a:ext cx="1008112" cy="9319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宝物</a:t>
            </a:r>
            <a:endParaRPr lang="en-US" altLang="zh-CN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收集</a:t>
            </a:r>
          </a:p>
        </p:txBody>
      </p:sp>
      <p:sp>
        <p:nvSpPr>
          <p:cNvPr id="16" name="椭圆 15"/>
          <p:cNvSpPr/>
          <p:nvPr/>
        </p:nvSpPr>
        <p:spPr>
          <a:xfrm>
            <a:off x="5065900" y="4644876"/>
            <a:ext cx="1008112" cy="9319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秘境</a:t>
            </a:r>
            <a:endParaRPr lang="en-US" altLang="zh-CN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探险</a:t>
            </a:r>
          </a:p>
        </p:txBody>
      </p:sp>
      <p:sp>
        <p:nvSpPr>
          <p:cNvPr id="17" name="椭圆 16"/>
          <p:cNvSpPr/>
          <p:nvPr/>
        </p:nvSpPr>
        <p:spPr>
          <a:xfrm>
            <a:off x="2257588" y="4644876"/>
            <a:ext cx="1008112" cy="93198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使魔</a:t>
            </a:r>
            <a:endParaRPr lang="en-US" altLang="zh-CN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合成</a:t>
            </a:r>
          </a:p>
        </p:txBody>
      </p:sp>
      <p:sp>
        <p:nvSpPr>
          <p:cNvPr id="22" name="矩形 21"/>
          <p:cNvSpPr/>
          <p:nvPr/>
        </p:nvSpPr>
        <p:spPr>
          <a:xfrm>
            <a:off x="2441402" y="4738076"/>
            <a:ext cx="33265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spc="50" dirty="0" smtClean="0">
                <a:ln w="11430"/>
                <a:solidFill>
                  <a:srgbClr val="1E3CD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能上线给玩家玩的版本</a:t>
            </a:r>
            <a:endParaRPr lang="zh-CN" altLang="en-US" sz="2400" b="1" cap="none" spc="50" dirty="0">
              <a:ln w="11430"/>
              <a:solidFill>
                <a:srgbClr val="1E3CD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38675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339E-6 2.28275E-6 L 0.2639 0.30013 " pathEditMode="relative" rAng="0" ptsTypes="AA">
                                      <p:cBhvr>
                                        <p:cTn id="4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86" y="149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5.08475E-7 2.28275E-6 L 0.12542 0.30013 " pathEditMode="relative" rAng="0" ptsTypes="AA">
                                      <p:cBhvr>
                                        <p:cTn id="5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71" y="1499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1695E-6 2.28275E-6 L -0.01203 0.28845 " pathEditMode="relative" rAng="0" ptsTypes="AA">
                                      <p:cBhvr>
                                        <p:cTn id="5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0" y="1442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91525E-6 2.28275E-6 L -0.17543 0.28845 " pathEditMode="relative" rAng="0" ptsTypes="AA">
                                      <p:cBhvr>
                                        <p:cTn id="5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80" y="144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05085E-6 2.28275E-6 L -0.29746 0.28845 " pathEditMode="relative" rAng="0" ptsTypes="AA">
                                      <p:cBhvr>
                                        <p:cTn id="5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81" y="1442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4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5.08475E-7 5.44747E-7 L 0.14068 -0.26433 " pathEditMode="relative" rAng="0" ptsTypes="AA">
                                      <p:cBhvr>
                                        <p:cTn id="5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4" y="-1323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4" presetClass="path" presetSubtype="0" accel="5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01695E-6 5.44747E-7 L -0.15135 -0.26433 " pathEditMode="relative" rAng="0" ptsTypes="AA">
                                      <p:cBhvr>
                                        <p:cTn id="6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76" y="-132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版本规划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第四阶段 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1.0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版本</a:t>
            </a:r>
            <a:endParaRPr lang="en-US" altLang="zh-CN" sz="3300" b="1" spc="50" dirty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43037" y="756444"/>
            <a:ext cx="7894091" cy="5184576"/>
          </a:xfrm>
          <a:prstGeom prst="roundRect">
            <a:avLst>
              <a:gd name="adj" fmla="val 6445"/>
            </a:avLst>
          </a:prstGeom>
          <a:blipFill dpi="0" rotWithShape="1">
            <a:blip r:embed="rId5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6900" lvl="1" indent="-342900">
              <a:buFont typeface="Arial" pitchFamily="34" charset="0"/>
              <a:buChar char="•"/>
            </a:pPr>
            <a:r>
              <a:rPr lang="zh-CN" altLang="en-US" sz="2800" b="1" spc="150" dirty="0">
                <a:ln w="11430">
                  <a:solidFill>
                    <a:srgbClr val="C00000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预计时间：</a:t>
            </a:r>
            <a:endParaRPr lang="en-US" altLang="zh-CN" sz="2800" b="1" spc="150" dirty="0">
              <a:ln w="11430">
                <a:solidFill>
                  <a:srgbClr val="C00000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144000" lvl="1"/>
            <a:r>
              <a:rPr lang="en-US" altLang="zh-CN" sz="28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20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sz="20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86900" lvl="1" indent="-342900">
              <a:buFont typeface="Arial" pitchFamily="34" charset="0"/>
              <a:buChar char="•"/>
            </a:pPr>
            <a:r>
              <a:rPr lang="zh-CN" altLang="en-US" sz="2800" b="1" spc="150" dirty="0">
                <a:ln w="11430">
                  <a:solidFill>
                    <a:srgbClr val="C00000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完成内容：</a:t>
            </a:r>
            <a:endParaRPr lang="en-US" altLang="zh-CN" sz="2800" b="1" spc="150" dirty="0">
              <a:ln w="11430">
                <a:solidFill>
                  <a:srgbClr val="C00000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1200" lvl="2"/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完成引导、活动和付费相关内容，根据</a:t>
            </a:r>
            <a:r>
              <a:rPr lang="zh-CN" altLang="en-US" sz="20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测试进行版本调整，调整完毕后正式上线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收费。</a:t>
            </a:r>
            <a:endParaRPr lang="en-US" altLang="zh-CN" sz="20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86900" lvl="1" indent="-342900">
              <a:buFont typeface="Arial" pitchFamily="34" charset="0"/>
              <a:buChar char="•"/>
            </a:pPr>
            <a:r>
              <a:rPr lang="zh-CN" altLang="en-US" sz="2800" b="1" spc="150" dirty="0">
                <a:ln w="11430">
                  <a:solidFill>
                    <a:srgbClr val="C00000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人数预计：</a:t>
            </a:r>
            <a:endParaRPr lang="en-US" altLang="zh-CN" sz="2800" b="1" spc="150" dirty="0">
              <a:ln w="11430">
                <a:solidFill>
                  <a:srgbClr val="C00000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144000" lvl="1"/>
            <a:r>
              <a:rPr lang="en-US" altLang="zh-CN" sz="28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策划</a:t>
            </a:r>
            <a:r>
              <a:rPr lang="en-US" altLang="zh-CN" sz="20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人、</a:t>
            </a:r>
            <a:r>
              <a:rPr lang="zh-CN" altLang="en-US" sz="20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</a:t>
            </a:r>
            <a:r>
              <a:rPr lang="en-US" altLang="zh-CN" sz="20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4</a:t>
            </a:r>
            <a:r>
              <a:rPr lang="en-US" altLang="zh-CN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人、美术</a:t>
            </a:r>
            <a:r>
              <a:rPr lang="en-US" altLang="zh-CN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人，</a:t>
            </a:r>
            <a:r>
              <a:rPr lang="en-US" altLang="zh-CN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8+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人</a:t>
            </a:r>
            <a:endParaRPr lang="en-US" altLang="zh-CN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61101" y="900460"/>
            <a:ext cx="7487157" cy="4824536"/>
          </a:xfrm>
          <a:prstGeom prst="roundRect">
            <a:avLst>
              <a:gd name="adj" fmla="val 1004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AutoShape 2" descr="http://t2.baidu.com/it/u=223111064,2225816039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5" descr="http://t2.baidu.com/it/u=2019461550,1044832957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Picture 2" descr="http://www.quxiu.com/upload/2012512/201251212103554419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52" y="1166282"/>
            <a:ext cx="2114575" cy="171280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5433.com/system/news/2014/1/9/68935108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52" y="3158934"/>
            <a:ext cx="2310940" cy="173577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623" y="1280313"/>
            <a:ext cx="2815360" cy="14847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Picture 11" descr="http://tupian.hbrc.com/117/0/364/36414_137668626433744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76" y="3097959"/>
            <a:ext cx="2304206" cy="16680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77576">
            <a:off x="2338578" y="1559495"/>
            <a:ext cx="3780153" cy="2772112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2407871" y="4968908"/>
            <a:ext cx="33265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spc="50" dirty="0" smtClean="0">
                <a:ln w="11430"/>
                <a:solidFill>
                  <a:srgbClr val="1E3CD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能持续开服赚钱的版本</a:t>
            </a:r>
            <a:endParaRPr lang="zh-CN" altLang="en-US" sz="2400" b="1" cap="none" spc="50" dirty="0">
              <a:ln w="11430"/>
              <a:solidFill>
                <a:srgbClr val="1E3CD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6979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同类游戏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开发比较</a:t>
            </a:r>
            <a:endParaRPr lang="en-US" altLang="zh-CN" sz="3300" b="1" spc="50" dirty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1026" name="Picture 2" descr="http://p7.wan.sogou.com/cdn/image/2013/01/28/20130128145156_66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32" y="815070"/>
            <a:ext cx="3851662" cy="20739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1188264" y="2736020"/>
            <a:ext cx="2304256" cy="504056"/>
          </a:xfrm>
          <a:prstGeom prst="roundRect">
            <a:avLst/>
          </a:prstGeom>
          <a:ln w="4127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soft" dir="tl">
              <a:rot lat="0" lon="0" rev="0"/>
            </a:lightRig>
          </a:scene3d>
          <a:sp3d>
            <a:bevelT w="1143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8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街机三国</a:t>
            </a:r>
            <a:endParaRPr lang="zh-CN" altLang="en-US" sz="28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08208" y="875299"/>
            <a:ext cx="3144288" cy="1171227"/>
            <a:chOff x="408208" y="875299"/>
            <a:chExt cx="3144288" cy="1171227"/>
          </a:xfrm>
        </p:grpSpPr>
        <p:sp>
          <p:nvSpPr>
            <p:cNvPr id="7" name="圆角矩形 6"/>
            <p:cNvSpPr/>
            <p:nvPr/>
          </p:nvSpPr>
          <p:spPr>
            <a:xfrm>
              <a:off x="408208" y="875299"/>
              <a:ext cx="3144288" cy="1171227"/>
            </a:xfrm>
            <a:prstGeom prst="roundRect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89566" y="922684"/>
              <a:ext cx="2990921" cy="101566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zh-CN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开放时间：</a:t>
              </a:r>
              <a:r>
                <a:rPr lang="en-US" altLang="zh-CN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24</a:t>
              </a:r>
              <a:r>
                <a:rPr lang="zh-CN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个月</a:t>
              </a:r>
              <a:endParaRPr lang="en-US" altLang="zh-CN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研发人员：</a:t>
              </a:r>
              <a:r>
                <a:rPr lang="en-US" altLang="zh-CN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20</a:t>
              </a:r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人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最高月流水：</a:t>
              </a:r>
              <a:r>
                <a:rPr lang="en-US" altLang="zh-CN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7500W-</a:t>
              </a:r>
              <a:endParaRPr lang="en-US" altLang="zh-CN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28" name="Picture 4" descr="http://yeyoujia.com/Uploads/image/20140118/20140118091104_3048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761" y="803233"/>
            <a:ext cx="3816424" cy="20858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圆角矩形 13"/>
          <p:cNvSpPr/>
          <p:nvPr/>
        </p:nvSpPr>
        <p:spPr>
          <a:xfrm>
            <a:off x="5760864" y="2736020"/>
            <a:ext cx="2304256" cy="504056"/>
          </a:xfrm>
          <a:prstGeom prst="roundRect">
            <a:avLst/>
          </a:prstGeom>
          <a:ln w="4127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soft" dir="tl">
              <a:rot lat="0" lon="0" rev="0"/>
            </a:lightRig>
          </a:scene3d>
          <a:sp3d>
            <a:bevelT w="1143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8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枪魂</a:t>
            </a:r>
            <a:endParaRPr lang="zh-CN" altLang="en-US" sz="28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920648" y="864350"/>
            <a:ext cx="3144288" cy="1171227"/>
            <a:chOff x="4920648" y="864350"/>
            <a:chExt cx="3144288" cy="1171227"/>
          </a:xfrm>
        </p:grpSpPr>
        <p:sp>
          <p:nvSpPr>
            <p:cNvPr id="16" name="圆角矩形 15"/>
            <p:cNvSpPr/>
            <p:nvPr/>
          </p:nvSpPr>
          <p:spPr>
            <a:xfrm>
              <a:off x="4920648" y="864350"/>
              <a:ext cx="3144288" cy="1171227"/>
            </a:xfrm>
            <a:prstGeom prst="roundRect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992839" y="942131"/>
              <a:ext cx="2990921" cy="101566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zh-CN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开放时间</a:t>
              </a:r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个</a:t>
              </a:r>
              <a:r>
                <a:rPr lang="zh-CN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月</a:t>
              </a:r>
              <a:endParaRPr lang="en-US" altLang="zh-CN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研发人员</a:t>
              </a:r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12</a:t>
              </a:r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人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最高月流水：</a:t>
              </a:r>
              <a:r>
                <a:rPr lang="en-US" altLang="zh-CN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4000W-</a:t>
              </a:r>
              <a:endParaRPr lang="en-US" altLang="zh-CN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17" y="3440689"/>
            <a:ext cx="3780327" cy="21070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473703" y="3576604"/>
            <a:ext cx="3144288" cy="1171227"/>
            <a:chOff x="473703" y="3576604"/>
            <a:chExt cx="3144288" cy="1171227"/>
          </a:xfrm>
        </p:grpSpPr>
        <p:sp>
          <p:nvSpPr>
            <p:cNvPr id="22" name="圆角矩形 21"/>
            <p:cNvSpPr/>
            <p:nvPr/>
          </p:nvSpPr>
          <p:spPr>
            <a:xfrm>
              <a:off x="473703" y="3576604"/>
              <a:ext cx="3144288" cy="1171227"/>
            </a:xfrm>
            <a:prstGeom prst="roundRect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55061" y="3623989"/>
              <a:ext cx="2990921" cy="101566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zh-CN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开放时间</a:t>
              </a:r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15</a:t>
              </a:r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个</a:t>
              </a:r>
              <a:r>
                <a:rPr lang="zh-CN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月</a:t>
              </a:r>
              <a:endParaRPr lang="en-US" altLang="zh-CN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研发人员</a:t>
              </a:r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15</a:t>
              </a:r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人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最高月流水：近</a:t>
              </a:r>
              <a:r>
                <a:rPr lang="en-US" altLang="zh-CN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1000W</a:t>
              </a:r>
              <a:endParaRPr lang="en-US" altLang="zh-CN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1176231" y="5295729"/>
            <a:ext cx="2304256" cy="504056"/>
          </a:xfrm>
          <a:prstGeom prst="roundRect">
            <a:avLst/>
          </a:prstGeom>
          <a:ln w="4127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soft" dir="tl">
              <a:rot lat="0" lon="0" rev="0"/>
            </a:lightRig>
          </a:scene3d>
          <a:sp3d>
            <a:bevelT w="1143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8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暗黑西游</a:t>
            </a:r>
            <a:endParaRPr lang="zh-CN" altLang="en-US" sz="28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761" y="3430196"/>
            <a:ext cx="3816423" cy="216445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4848207" y="3464135"/>
            <a:ext cx="3144288" cy="1171227"/>
            <a:chOff x="4848207" y="3464135"/>
            <a:chExt cx="3144288" cy="1171227"/>
          </a:xfrm>
        </p:grpSpPr>
        <p:sp>
          <p:nvSpPr>
            <p:cNvPr id="28" name="圆角矩形 27"/>
            <p:cNvSpPr/>
            <p:nvPr/>
          </p:nvSpPr>
          <p:spPr>
            <a:xfrm>
              <a:off x="4848207" y="3464135"/>
              <a:ext cx="3144288" cy="1171227"/>
            </a:xfrm>
            <a:prstGeom prst="roundRect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929565" y="3511520"/>
              <a:ext cx="2990921" cy="707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zh-CN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开放时间</a:t>
              </a:r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：预计</a:t>
              </a:r>
              <a:r>
                <a:rPr lang="en-US" altLang="zh-CN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8</a:t>
              </a:r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个月</a:t>
              </a:r>
              <a:endParaRPr lang="en-US" altLang="zh-CN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研发人员</a:t>
              </a:r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：后期</a:t>
              </a:r>
              <a:r>
                <a:rPr lang="en-US" altLang="zh-CN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9</a:t>
              </a:r>
              <a:r>
                <a:rPr lang="zh-CN" altLang="en-US" sz="20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微软雅黑" pitchFamily="34" charset="-122"/>
                  <a:ea typeface="微软雅黑" pitchFamily="34" charset="-122"/>
                </a:rPr>
                <a:t>人左右</a:t>
              </a:r>
              <a:endPara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0" name="圆角矩形 29"/>
          <p:cNvSpPr/>
          <p:nvPr/>
        </p:nvSpPr>
        <p:spPr>
          <a:xfrm>
            <a:off x="5651019" y="5295729"/>
            <a:ext cx="2304256" cy="504056"/>
          </a:xfrm>
          <a:prstGeom prst="roundRect">
            <a:avLst/>
          </a:prstGeom>
          <a:ln w="4127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soft" dir="tl">
              <a:rot lat="0" lon="0" rev="0"/>
            </a:lightRig>
          </a:scene3d>
          <a:sp3d>
            <a:bevelT w="1143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28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SZ</a:t>
            </a:r>
            <a:endParaRPr lang="zh-CN" altLang="en-US" sz="28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83079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24" grpId="0" animBg="1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资金预算</a:t>
            </a:r>
            <a:endParaRPr lang="en-US" altLang="zh-CN" sz="3300" b="1" spc="50" dirty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43037" y="770705"/>
            <a:ext cx="7894091" cy="5184576"/>
          </a:xfrm>
          <a:prstGeom prst="roundRect">
            <a:avLst>
              <a:gd name="adj" fmla="val 6445"/>
            </a:avLst>
          </a:prstGeom>
          <a:blipFill dpi="0" rotWithShape="1">
            <a:blip r:embed="rId5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000" lvl="1"/>
            <a:endParaRPr lang="en-US" altLang="zh-CN" sz="20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144000" lvl="1"/>
            <a:endParaRPr lang="en-US" altLang="zh-CN" sz="20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0304" y="1128930"/>
            <a:ext cx="6984776" cy="35394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486900" lvl="1" indent="-342900">
              <a:buFont typeface="Arial" pitchFamily="34" charset="0"/>
              <a:buChar char="•"/>
            </a:pPr>
            <a:r>
              <a:rPr lang="zh-CN" altLang="en-US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人员</a:t>
            </a:r>
            <a:r>
              <a:rPr lang="zh-CN" alt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成本</a:t>
            </a:r>
            <a:endParaRPr lang="en-US" altLang="zh-CN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个月</a:t>
            </a:r>
            <a:r>
              <a:rPr lang="en-US" altLang="zh-CN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sz="24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2-4</a:t>
            </a:r>
            <a:r>
              <a:rPr lang="zh-CN" alt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2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sz="24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5-8</a:t>
            </a:r>
            <a:r>
              <a:rPr lang="zh-CN" alt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sz="24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合计</a:t>
            </a:r>
            <a:r>
              <a:rPr lang="en-US" altLang="zh-CN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84</a:t>
            </a:r>
            <a:r>
              <a:rPr lang="zh-CN" alt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CN" alt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lvl="1"/>
            <a:endParaRPr lang="en-US" altLang="zh-CN" sz="24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marL="486900" lvl="1" indent="-342900">
              <a:buFont typeface="Arial" pitchFamily="34" charset="0"/>
              <a:buChar char="•"/>
            </a:pPr>
            <a:r>
              <a:rPr lang="zh-CN" altLang="en-US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美术外包成本</a:t>
            </a:r>
            <a:endParaRPr lang="en-US" altLang="zh-CN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2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除了</a:t>
            </a:r>
            <a:r>
              <a:rPr lang="en-US" altLang="zh-CN" sz="2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外所有美术外包</a:t>
            </a:r>
            <a:endParaRPr lang="en-US" altLang="zh-CN" sz="2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2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成本</a:t>
            </a:r>
            <a:r>
              <a:rPr lang="zh-CN" alt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合计</a:t>
            </a:r>
            <a:r>
              <a:rPr lang="en-US" altLang="zh-CN" sz="2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4</a:t>
            </a:r>
            <a:r>
              <a:rPr lang="en-US" altLang="zh-CN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万。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25278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未来展望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移植手机</a:t>
            </a:r>
            <a:endParaRPr lang="en-US" altLang="zh-CN" sz="3300" b="1" spc="50" dirty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003920" y="1796653"/>
            <a:ext cx="5832648" cy="3209430"/>
            <a:chOff x="1152352" y="1010191"/>
            <a:chExt cx="5832648" cy="3209430"/>
          </a:xfrm>
        </p:grpSpPr>
        <p:grpSp>
          <p:nvGrpSpPr>
            <p:cNvPr id="5" name="组合 4"/>
            <p:cNvGrpSpPr/>
            <p:nvPr/>
          </p:nvGrpSpPr>
          <p:grpSpPr>
            <a:xfrm>
              <a:off x="1152352" y="1010191"/>
              <a:ext cx="5832648" cy="3209430"/>
              <a:chOff x="3456608" y="1620540"/>
              <a:chExt cx="5305425" cy="2743200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3456608" y="1620540"/>
                <a:ext cx="5305425" cy="2743200"/>
                <a:chOff x="3096567" y="2556646"/>
                <a:chExt cx="5305425" cy="2743200"/>
              </a:xfrm>
            </p:grpSpPr>
            <p:pic>
              <p:nvPicPr>
                <p:cNvPr id="7170" name="Picture 2"/>
                <p:cNvPicPr>
                  <a:picLocks noChangeAspect="1" noChangeArrowheads="1"/>
                </p:cNvPicPr>
                <p:nvPr/>
              </p:nvPicPr>
              <p:blipFill>
                <a:blip r:embed="rId5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4377680" y="1275533"/>
                  <a:ext cx="2743200" cy="53054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" name="圆角矩形 2"/>
                <p:cNvSpPr/>
                <p:nvPr/>
              </p:nvSpPr>
              <p:spPr>
                <a:xfrm>
                  <a:off x="3869605" y="2882777"/>
                  <a:ext cx="3744416" cy="2088232"/>
                </a:xfrm>
                <a:prstGeom prst="roundRect">
                  <a:avLst>
                    <a:gd name="adj" fmla="val 2853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7176" name="Picture 8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65120" y="2484636"/>
                <a:ext cx="523875" cy="7905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77" name="Picture 9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6096" y="2507868"/>
                <a:ext cx="419100" cy="952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7179" name="Picture 1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7872" y="1382823"/>
              <a:ext cx="4099619" cy="2200914"/>
            </a:xfrm>
            <a:prstGeom prst="roundRect">
              <a:avLst>
                <a:gd name="adj" fmla="val 5565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506" name="Picture 2" descr="D:\新项目立项文档\system_favorability_rating_summary_pop04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798" y="2213406"/>
            <a:ext cx="4115496" cy="2360393"/>
          </a:xfrm>
          <a:prstGeom prst="roundRect">
            <a:avLst>
              <a:gd name="adj" fmla="val 365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44" name="椭圆 43"/>
          <p:cNvSpPr/>
          <p:nvPr/>
        </p:nvSpPr>
        <p:spPr>
          <a:xfrm flipH="1">
            <a:off x="5271872" y="4172209"/>
            <a:ext cx="368424" cy="363490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46000">
                <a:srgbClr val="FF0000"/>
              </a:gs>
              <a:gs pos="57000">
                <a:srgbClr val="FF0300"/>
              </a:gs>
              <a:gs pos="100000">
                <a:srgbClr val="4D0808"/>
              </a:gs>
            </a:gsLst>
            <a:lin ang="16200000" scaled="1"/>
            <a:tileRect/>
          </a:gradFill>
          <a:ln w="44450">
            <a:gradFill>
              <a:gsLst>
                <a:gs pos="0">
                  <a:srgbClr val="E6DCAC"/>
                </a:gs>
                <a:gs pos="12000">
                  <a:srgbClr val="E6D78A"/>
                </a:gs>
                <a:gs pos="30000">
                  <a:srgbClr val="C7AC4C"/>
                </a:gs>
                <a:gs pos="45000">
                  <a:srgbClr val="E6D78A"/>
                </a:gs>
                <a:gs pos="77000">
                  <a:srgbClr val="C7AC4C"/>
                </a:gs>
                <a:gs pos="100000">
                  <a:srgbClr val="E6DCAC"/>
                </a:gs>
              </a:gsLst>
              <a:lin ang="5400000" scaled="0"/>
            </a:gra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9850" h="114300" prst="slope"/>
            <a:bevelB w="114300" h="13335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flipH="1">
            <a:off x="5856001" y="4172209"/>
            <a:ext cx="368424" cy="363490"/>
          </a:xfrm>
          <a:prstGeom prst="ellipse">
            <a:avLst/>
          </a:prstGeom>
          <a:gradFill flip="none" rotWithShape="1">
            <a:gsLst>
              <a:gs pos="0">
                <a:srgbClr val="000000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lin ang="16200000" scaled="0"/>
            <a:tileRect/>
          </a:gradFill>
          <a:ln w="44450">
            <a:gradFill>
              <a:gsLst>
                <a:gs pos="0">
                  <a:srgbClr val="E6DCAC"/>
                </a:gs>
                <a:gs pos="12000">
                  <a:srgbClr val="E6D78A"/>
                </a:gs>
                <a:gs pos="30000">
                  <a:srgbClr val="C7AC4C"/>
                </a:gs>
                <a:gs pos="45000">
                  <a:srgbClr val="E6D78A"/>
                </a:gs>
                <a:gs pos="77000">
                  <a:srgbClr val="C7AC4C"/>
                </a:gs>
                <a:gs pos="100000">
                  <a:srgbClr val="E6DCAC"/>
                </a:gs>
              </a:gsLst>
              <a:lin ang="5400000" scaled="0"/>
            </a:gra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07950" h="114300" prst="artDeco"/>
            <a:bevelB w="114300" h="13335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flipH="1">
            <a:off x="6424366" y="4172209"/>
            <a:ext cx="368424" cy="363490"/>
          </a:xfrm>
          <a:prstGeom prst="ellipse">
            <a:avLst/>
          </a:prstGeom>
          <a:gradFill flip="none" rotWithShape="1">
            <a:gsLst>
              <a:gs pos="0">
                <a:srgbClr val="000000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lin ang="16200000" scaled="0"/>
            <a:tileRect/>
          </a:gradFill>
          <a:ln w="44450">
            <a:gradFill>
              <a:gsLst>
                <a:gs pos="0">
                  <a:srgbClr val="E6DCAC"/>
                </a:gs>
                <a:gs pos="12000">
                  <a:srgbClr val="E6D78A"/>
                </a:gs>
                <a:gs pos="30000">
                  <a:srgbClr val="C7AC4C"/>
                </a:gs>
                <a:gs pos="45000">
                  <a:srgbClr val="E6D78A"/>
                </a:gs>
                <a:gs pos="77000">
                  <a:srgbClr val="C7AC4C"/>
                </a:gs>
                <a:gs pos="100000">
                  <a:srgbClr val="E6DCAC"/>
                </a:gs>
              </a:gsLst>
              <a:lin ang="5400000" scaled="0"/>
            </a:gra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07950" h="114300" prst="artDeco"/>
            <a:bevelB w="114300" h="13335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Picture 9" descr="D:\VenusBlood-GAIA-\interface.xp3~\btl_ui\ui_blt_bt_menu05_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918" y="4152932"/>
            <a:ext cx="420046" cy="42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9" descr="D:\VenusBlood-GAIA-\interface.xp3~\btl_ui\ui_blt_bt_menu05_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009807" y="4152932"/>
            <a:ext cx="420046" cy="42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椭圆 50"/>
          <p:cNvSpPr/>
          <p:nvPr/>
        </p:nvSpPr>
        <p:spPr>
          <a:xfrm>
            <a:off x="5301302" y="4195575"/>
            <a:ext cx="315579" cy="330598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444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5882423" y="4195575"/>
            <a:ext cx="315579" cy="330598"/>
          </a:xfrm>
          <a:prstGeom prst="ellipse">
            <a:avLst/>
          </a:prstGeom>
          <a:blipFill>
            <a:blip r:embed="rId13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6457138" y="4188655"/>
            <a:ext cx="315579" cy="330598"/>
          </a:xfrm>
          <a:prstGeom prst="ellipse">
            <a:avLst/>
          </a:prstGeom>
          <a:blipFill>
            <a:blip r:embed="rId14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Picture 9" descr="D:\VenusBlood-GAIA-\interface.xp3~\btl_ui\ui_blt_bt_menu05_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520464" y="4156297"/>
            <a:ext cx="420046" cy="42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标注 22"/>
          <p:cNvSpPr/>
          <p:nvPr/>
        </p:nvSpPr>
        <p:spPr>
          <a:xfrm>
            <a:off x="504280" y="758650"/>
            <a:ext cx="2867620" cy="1149921"/>
          </a:xfrm>
          <a:prstGeom prst="wedgeRoundRectCallout">
            <a:avLst>
              <a:gd name="adj1" fmla="val 40453"/>
              <a:gd name="adj2" fmla="val 8280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这款游戏的玩法</a:t>
            </a:r>
            <a:endParaRPr lang="en-US" altLang="zh-CN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非常适合移植手机</a:t>
            </a:r>
            <a:endParaRPr lang="zh-CN" alt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24" name="圆角矩形标注 23"/>
          <p:cNvSpPr/>
          <p:nvPr/>
        </p:nvSpPr>
        <p:spPr>
          <a:xfrm>
            <a:off x="6367117" y="2697447"/>
            <a:ext cx="2867620" cy="1149921"/>
          </a:xfrm>
          <a:prstGeom prst="wedgeRoundRectCallout">
            <a:avLst>
              <a:gd name="adj1" fmla="val -61851"/>
              <a:gd name="adj2" fmla="val 9108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通过手机虚拟键盘</a:t>
            </a:r>
            <a:endParaRPr lang="en-US" altLang="zh-CN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可以使玩家获得</a:t>
            </a:r>
            <a:endParaRPr lang="en-US" altLang="zh-CN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同样的</a:t>
            </a:r>
            <a:r>
              <a:rPr lang="zh-CN" altLang="en-US" b="1" spc="50" dirty="0" smtClean="0">
                <a:ln w="11430"/>
                <a:solidFill>
                  <a:srgbClr val="01FF74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操作手感</a:t>
            </a:r>
            <a:endParaRPr lang="zh-CN" altLang="en-US" b="1" spc="50" dirty="0">
              <a:ln w="11430"/>
              <a:solidFill>
                <a:srgbClr val="01FF74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2896393" y="4068812"/>
            <a:ext cx="4052665" cy="552546"/>
          </a:xfrm>
          <a:prstGeom prst="roundRect">
            <a:avLst/>
          </a:prstGeom>
          <a:noFill/>
          <a:ln w="38100">
            <a:solidFill>
              <a:srgbClr val="00D05E"/>
            </a:solidFill>
          </a:ln>
          <a:scene3d>
            <a:camera prst="orthographicFront"/>
            <a:lightRig rig="threePt" dir="t"/>
          </a:scene3d>
          <a:sp3d>
            <a:bevelT w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43329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市场分析 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手游市场</a:t>
            </a:r>
            <a:r>
              <a:rPr lang="zh-CN" altLang="en-US" sz="3300" b="1" spc="50" dirty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发展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分析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59410" y="693854"/>
            <a:ext cx="3596221" cy="638654"/>
          </a:xfrm>
          <a:prstGeom prst="roundRect">
            <a:avLst>
              <a:gd name="adj" fmla="val 6445"/>
            </a:avLst>
          </a:prstGeom>
          <a:blipFill dpi="0" rotWithShape="1">
            <a:blip r:embed="rId5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000" lvl="1" algn="ctr"/>
            <a:r>
              <a:rPr lang="zh-CN" alt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行业发展特点</a:t>
            </a:r>
            <a:endParaRPr lang="en-US" altLang="zh-CN" sz="36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14962" y="1476524"/>
            <a:ext cx="4285119" cy="4464496"/>
          </a:xfrm>
          <a:prstGeom prst="roundRect">
            <a:avLst>
              <a:gd name="adj" fmla="val 6445"/>
            </a:avLst>
          </a:prstGeom>
          <a:blipFill dpi="0" rotWithShape="1">
            <a:blip r:embed="rId5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750" lvl="1" indent="-285750">
              <a:buFont typeface="Arial" pitchFamily="34" charset="0"/>
              <a:buChar char="•"/>
            </a:pPr>
            <a:r>
              <a:rPr lang="zh-CN" altLang="en-US" sz="2000" spc="150" dirty="0">
                <a:ln w="11430">
                  <a:solidFill>
                    <a:srgbClr val="C00000"/>
                  </a:solidFill>
                </a:ln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行业处于高速发展期</a:t>
            </a:r>
            <a:endParaRPr lang="en-US" altLang="zh-CN" sz="2000" spc="150" dirty="0">
              <a:ln w="11430">
                <a:solidFill>
                  <a:srgbClr val="C00000"/>
                </a:solidFill>
              </a:ln>
              <a:solidFill>
                <a:schemeClr val="tx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智能机普及导致市场迅速扩张</a:t>
            </a:r>
            <a:endParaRPr lang="en-US" altLang="zh-CN" sz="16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144000" lvl="1"/>
            <a:endParaRPr lang="en-US" altLang="zh-CN" sz="16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29750" lvl="1" indent="-285750">
              <a:buFont typeface="Arial" pitchFamily="34" charset="0"/>
              <a:buChar char="•"/>
            </a:pPr>
            <a:r>
              <a:rPr lang="zh-CN" altLang="en-US" sz="2000" spc="150" dirty="0">
                <a:ln w="11430">
                  <a:solidFill>
                    <a:srgbClr val="C00000"/>
                  </a:solidFill>
                </a:ln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用户群更为广泛</a:t>
            </a:r>
            <a:endParaRPr lang="en-US" altLang="zh-CN" sz="2000" spc="150" dirty="0">
              <a:ln w="11430">
                <a:solidFill>
                  <a:srgbClr val="C00000"/>
                </a:solidFill>
              </a:ln>
              <a:solidFill>
                <a:schemeClr val="tx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6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手游操作便利，迎合碎片时间</a:t>
            </a:r>
            <a:endParaRPr lang="en-US" altLang="zh-CN" sz="16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6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受众用户范围较页游更广</a:t>
            </a:r>
            <a:endParaRPr lang="en-US" altLang="zh-CN" sz="16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29750" lvl="1" indent="-285750">
              <a:buFont typeface="Arial" pitchFamily="34" charset="0"/>
              <a:buChar char="•"/>
            </a:pPr>
            <a:endParaRPr lang="en-US" altLang="zh-CN" sz="16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29750" lvl="1" indent="-285750">
              <a:buFont typeface="Arial" pitchFamily="34" charset="0"/>
              <a:buChar char="•"/>
            </a:pPr>
            <a:r>
              <a:rPr lang="zh-CN" altLang="en-US" sz="2000" spc="150" dirty="0">
                <a:ln w="11430">
                  <a:solidFill>
                    <a:srgbClr val="C00000"/>
                  </a:solidFill>
                </a:ln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进入门槛</a:t>
            </a:r>
            <a:r>
              <a:rPr lang="zh-CN" altLang="en-US" sz="2000" spc="150" dirty="0" smtClean="0">
                <a:ln w="11430">
                  <a:solidFill>
                    <a:srgbClr val="C00000"/>
                  </a:solidFill>
                </a:ln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较低</a:t>
            </a:r>
            <a:endParaRPr lang="en-US" altLang="zh-CN" sz="2000" spc="150" dirty="0">
              <a:ln w="11430">
                <a:solidFill>
                  <a:srgbClr val="C00000"/>
                </a:solidFill>
              </a:ln>
              <a:solidFill>
                <a:schemeClr val="tx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研发周期短</a:t>
            </a:r>
            <a:endParaRPr lang="en-US" altLang="zh-CN" sz="16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投入成本较低</a:t>
            </a:r>
            <a:endParaRPr lang="en-US" altLang="zh-CN" sz="16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29750" lvl="1" indent="-285750">
              <a:buFont typeface="Arial" pitchFamily="34" charset="0"/>
              <a:buChar char="•"/>
            </a:pPr>
            <a:endParaRPr lang="en-US" altLang="zh-CN" sz="20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824760" y="1476524"/>
            <a:ext cx="4285119" cy="4464496"/>
          </a:xfrm>
          <a:prstGeom prst="roundRect">
            <a:avLst>
              <a:gd name="adj" fmla="val 6445"/>
            </a:avLst>
          </a:prstGeom>
          <a:blipFill dpi="0" rotWithShape="1">
            <a:blip r:embed="rId5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750" lvl="1" indent="-285750">
              <a:buFont typeface="Arial" pitchFamily="34" charset="0"/>
              <a:buChar char="•"/>
            </a:pPr>
            <a:r>
              <a:rPr lang="zh-CN" altLang="en-US" sz="2000" spc="150" dirty="0">
                <a:ln w="11430">
                  <a:solidFill>
                    <a:srgbClr val="C00000"/>
                  </a:solidFill>
                </a:ln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移动网络环境</a:t>
            </a:r>
            <a:r>
              <a:rPr lang="en-US" altLang="zh-CN" sz="2000" spc="150" dirty="0">
                <a:ln w="11430">
                  <a:solidFill>
                    <a:srgbClr val="C00000"/>
                  </a:solidFill>
                </a:ln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spc="150" dirty="0">
                <a:ln w="11430">
                  <a:solidFill>
                    <a:srgbClr val="C00000"/>
                  </a:solidFill>
                </a:ln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资费有待优化</a:t>
            </a:r>
            <a:endParaRPr lang="en-US" altLang="zh-CN" sz="2000" spc="150" dirty="0">
              <a:ln w="11430">
                <a:solidFill>
                  <a:srgbClr val="C00000"/>
                </a:solidFill>
              </a:ln>
              <a:solidFill>
                <a:schemeClr val="tx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en-US" altLang="zh-CN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3G/4G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网络服务有待提高</a:t>
            </a:r>
            <a:endParaRPr lang="en-US" altLang="zh-CN" sz="16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29750" lvl="1" indent="-285750">
              <a:buFont typeface="Arial" pitchFamily="34" charset="0"/>
              <a:buChar char="•"/>
            </a:pPr>
            <a:r>
              <a:rPr lang="zh-CN" altLang="en-US" sz="2000" spc="150" dirty="0">
                <a:ln w="11430">
                  <a:solidFill>
                    <a:srgbClr val="C00000"/>
                  </a:solidFill>
                </a:ln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用户转化率较低</a:t>
            </a:r>
            <a:endParaRPr lang="en-US" altLang="zh-CN" sz="2000" spc="150" dirty="0">
              <a:ln w="11430">
                <a:solidFill>
                  <a:srgbClr val="C00000"/>
                </a:solidFill>
              </a:ln>
              <a:solidFill>
                <a:schemeClr val="tx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6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付费链条长，从广告点击至付费需要</a:t>
            </a:r>
            <a:r>
              <a:rPr lang="en-US" altLang="zh-CN" sz="16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5~6</a:t>
            </a:r>
            <a:r>
              <a:rPr lang="zh-CN" altLang="en-US" sz="16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环节</a:t>
            </a:r>
            <a:endParaRPr lang="en-US" altLang="zh-CN" sz="16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流失率高导致新用户获取成本高涨，并存在高风险性</a:t>
            </a:r>
            <a:endParaRPr lang="en-US" altLang="zh-CN" sz="16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29750" lvl="1" indent="-285750">
              <a:buFont typeface="Arial" pitchFamily="34" charset="0"/>
              <a:buChar char="•"/>
            </a:pPr>
            <a:r>
              <a:rPr lang="zh-CN" altLang="en-US" sz="2000" spc="150" dirty="0">
                <a:ln w="11430">
                  <a:solidFill>
                    <a:srgbClr val="C00000"/>
                  </a:solidFill>
                </a:ln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产品质量</a:t>
            </a:r>
            <a:r>
              <a:rPr lang="zh-CN" altLang="en-US" sz="2000" spc="150" dirty="0" smtClean="0">
                <a:ln w="11430">
                  <a:solidFill>
                    <a:srgbClr val="C00000"/>
                  </a:solidFill>
                </a:ln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良莠不齐</a:t>
            </a:r>
            <a:endParaRPr lang="en-US" altLang="zh-CN" sz="2000" spc="150" dirty="0">
              <a:ln w="11430">
                <a:solidFill>
                  <a:srgbClr val="C00000"/>
                </a:solidFill>
              </a:ln>
              <a:solidFill>
                <a:schemeClr val="tx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产品数量暴增，</a:t>
            </a:r>
            <a:r>
              <a:rPr lang="en-US" altLang="zh-CN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年在研产品超</a:t>
            </a:r>
            <a:r>
              <a:rPr lang="en-US" altLang="zh-CN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5000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款，</a:t>
            </a:r>
            <a:r>
              <a:rPr lang="en-US" altLang="zh-CN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年超万款。</a:t>
            </a:r>
            <a:endParaRPr lang="en-US" altLang="zh-CN" sz="16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门槛低导致大量山寨换皮涌入</a:t>
            </a:r>
            <a:endParaRPr lang="en-US" altLang="zh-CN" sz="16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29750" lvl="1" indent="-285750">
              <a:buFont typeface="Arial" pitchFamily="34" charset="0"/>
              <a:buChar char="•"/>
            </a:pPr>
            <a:r>
              <a:rPr lang="zh-CN" altLang="en-US" sz="2000" spc="150" dirty="0">
                <a:ln w="11430">
                  <a:solidFill>
                    <a:srgbClr val="C00000"/>
                  </a:solidFill>
                </a:ln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研发企业处于弱势地位</a:t>
            </a:r>
            <a:endParaRPr lang="en-US" altLang="zh-CN" sz="2000" spc="150" dirty="0">
              <a:ln w="11430">
                <a:solidFill>
                  <a:srgbClr val="C00000"/>
                </a:solidFill>
              </a:ln>
              <a:solidFill>
                <a:schemeClr val="tx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4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缺乏监管，复制页游联运模式，导致手游市场无序竞争乱象。</a:t>
            </a:r>
            <a:endParaRPr lang="en-US" altLang="zh-CN" sz="14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4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行业不规范，导致渠道商选择权及话语权过大。</a:t>
            </a:r>
            <a:endParaRPr lang="en-US" altLang="zh-CN" sz="14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69208" y="675404"/>
            <a:ext cx="3596221" cy="638654"/>
          </a:xfrm>
          <a:prstGeom prst="roundRect">
            <a:avLst>
              <a:gd name="adj" fmla="val 6445"/>
            </a:avLst>
          </a:prstGeom>
          <a:blipFill dpi="0" rotWithShape="1">
            <a:blip r:embed="rId5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000" lvl="1" algn="ctr"/>
            <a:r>
              <a:rPr lang="zh-CN" alt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行业发展阻碍</a:t>
            </a:r>
            <a:endParaRPr lang="en-US" altLang="zh-CN" sz="36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爆炸形 2 27"/>
          <p:cNvSpPr/>
          <p:nvPr/>
        </p:nvSpPr>
        <p:spPr>
          <a:xfrm>
            <a:off x="1665787" y="1462439"/>
            <a:ext cx="6029914" cy="3832718"/>
          </a:xfrm>
          <a:prstGeom prst="irregularSeal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手游市场竞争激烈，渠道掌握产品命脉</a:t>
            </a:r>
            <a:endParaRPr lang="en-US" altLang="zh-CN" sz="28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4543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6" grpId="0" animBg="1"/>
      <p:bldP spid="27" grpId="0" animBg="1"/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游戏特色 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移植手机</a:t>
            </a:r>
            <a:endParaRPr lang="en-US" altLang="zh-CN" sz="3300" b="1" spc="50" dirty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168576" y="2556644"/>
            <a:ext cx="2993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谢谢观看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79319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市场分析 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页游市场</a:t>
            </a:r>
            <a:r>
              <a:rPr lang="zh-CN" altLang="en-US" sz="3300" b="1" spc="50" dirty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发展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分析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59410" y="693854"/>
            <a:ext cx="3596221" cy="638654"/>
          </a:xfrm>
          <a:prstGeom prst="roundRect">
            <a:avLst>
              <a:gd name="adj" fmla="val 6445"/>
            </a:avLst>
          </a:prstGeom>
          <a:blipFill dpi="0" rotWithShape="1">
            <a:blip r:embed="rId5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000" lvl="1" algn="ctr"/>
            <a:r>
              <a:rPr lang="zh-CN" alt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行业发展特点</a:t>
            </a:r>
            <a:endParaRPr lang="en-US" altLang="zh-CN" sz="36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14962" y="1476524"/>
            <a:ext cx="4285119" cy="4464496"/>
          </a:xfrm>
          <a:prstGeom prst="roundRect">
            <a:avLst>
              <a:gd name="adj" fmla="val 6445"/>
            </a:avLst>
          </a:prstGeom>
          <a:blipFill dpi="0" rotWithShape="1">
            <a:blip r:embed="rId5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750" lvl="1" indent="-285750">
              <a:buFont typeface="Arial" pitchFamily="34" charset="0"/>
              <a:buChar char="•"/>
            </a:pPr>
            <a:r>
              <a:rPr lang="zh-CN" altLang="en-US" sz="2000" spc="150" dirty="0" smtClean="0">
                <a:ln w="11430">
                  <a:solidFill>
                    <a:srgbClr val="C00000"/>
                  </a:solidFill>
                </a:ln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市场规模稳步增长</a:t>
            </a:r>
            <a:endParaRPr lang="en-US" altLang="zh-CN" sz="2000" spc="150" dirty="0" smtClean="0">
              <a:ln w="11430">
                <a:solidFill>
                  <a:srgbClr val="C00000"/>
                </a:solidFill>
              </a:ln>
              <a:solidFill>
                <a:schemeClr val="tx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4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市场更加规划化</a:t>
            </a:r>
            <a:endParaRPr lang="en-US" altLang="zh-CN" sz="14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4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产品及企业 结构优化</a:t>
            </a:r>
            <a:endParaRPr lang="en-US" altLang="zh-CN" sz="14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4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整体呈现精品化趋势</a:t>
            </a:r>
            <a:endParaRPr lang="en-US" altLang="zh-CN" sz="14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29750" lvl="1" indent="-285750">
              <a:buFont typeface="Arial" pitchFamily="34" charset="0"/>
              <a:buChar char="•"/>
            </a:pPr>
            <a:r>
              <a:rPr lang="zh-CN" altLang="en-US" sz="2000" spc="150" dirty="0">
                <a:ln w="11430">
                  <a:solidFill>
                    <a:srgbClr val="C00000"/>
                  </a:solidFill>
                </a:ln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产品数量下降</a:t>
            </a:r>
            <a:endParaRPr lang="en-US" altLang="zh-CN" sz="2000" spc="150" dirty="0">
              <a:ln w="11430">
                <a:solidFill>
                  <a:srgbClr val="C00000"/>
                </a:solidFill>
              </a:ln>
              <a:solidFill>
                <a:schemeClr val="tx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4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新生产品少于停运产品</a:t>
            </a:r>
            <a:endParaRPr lang="en-US" altLang="zh-CN" sz="14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4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大量厂商涌入手游市场投机，反而造成页游市场空隙</a:t>
            </a:r>
            <a:endParaRPr lang="en-US" altLang="zh-CN" sz="14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29750" lvl="1" indent="-285750">
              <a:buFont typeface="Arial" pitchFamily="34" charset="0"/>
              <a:buChar char="•"/>
            </a:pPr>
            <a:r>
              <a:rPr lang="zh-CN" altLang="en-US" sz="2000" spc="150" dirty="0">
                <a:ln w="11430">
                  <a:solidFill>
                    <a:srgbClr val="C00000"/>
                  </a:solidFill>
                </a:ln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品质进一步</a:t>
            </a:r>
            <a:r>
              <a:rPr lang="zh-CN" altLang="en-US" sz="2000" spc="150" dirty="0" smtClean="0">
                <a:ln w="11430">
                  <a:solidFill>
                    <a:srgbClr val="C00000"/>
                  </a:solidFill>
                </a:ln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提升</a:t>
            </a:r>
            <a:endParaRPr lang="en-US" altLang="zh-CN" sz="20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4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研发能力提高，页游制作水准接近端游</a:t>
            </a:r>
            <a:endParaRPr lang="en-US" altLang="zh-CN" sz="14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en-US" altLang="zh-CN" sz="14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14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页</a:t>
            </a:r>
            <a:r>
              <a:rPr lang="zh-CN" altLang="en-US" sz="14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游开始进入市场</a:t>
            </a:r>
            <a:endParaRPr lang="en-US" altLang="zh-CN" sz="14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29750" lvl="1" indent="-285750">
              <a:buFont typeface="Arial" pitchFamily="34" charset="0"/>
              <a:buChar char="•"/>
            </a:pPr>
            <a:r>
              <a:rPr lang="zh-CN" altLang="en-US" sz="2000" spc="150" dirty="0">
                <a:ln w="11430">
                  <a:solidFill>
                    <a:srgbClr val="C00000"/>
                  </a:solidFill>
                </a:ln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运营集中度</a:t>
            </a:r>
            <a:r>
              <a:rPr lang="zh-CN" altLang="en-US" sz="2000" spc="150" dirty="0" smtClean="0">
                <a:ln w="11430">
                  <a:solidFill>
                    <a:srgbClr val="C00000"/>
                  </a:solidFill>
                </a:ln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提高</a:t>
            </a:r>
            <a:endParaRPr lang="en-US" altLang="zh-CN" sz="20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4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大平台获取用户较易，用户黏着度高</a:t>
            </a:r>
            <a:endParaRPr lang="en-US" altLang="zh-CN" sz="14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4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大平台依靠独代等排他性模式获得优势，提高平台吸引力，从而形成良性循环</a:t>
            </a:r>
            <a:endParaRPr lang="en-US" altLang="zh-CN" sz="14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824760" y="1476524"/>
            <a:ext cx="4285119" cy="4464496"/>
          </a:xfrm>
          <a:prstGeom prst="roundRect">
            <a:avLst>
              <a:gd name="adj" fmla="val 6445"/>
            </a:avLst>
          </a:prstGeom>
          <a:blipFill dpi="0" rotWithShape="1">
            <a:blip r:embed="rId5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750" lvl="1" indent="-285750">
              <a:buFont typeface="Arial" pitchFamily="34" charset="0"/>
              <a:buChar char="•"/>
            </a:pPr>
            <a:r>
              <a:rPr lang="zh-CN" altLang="en-US" sz="2000" spc="150" dirty="0">
                <a:ln w="11430">
                  <a:solidFill>
                    <a:srgbClr val="C00000"/>
                  </a:solidFill>
                </a:ln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用户时间及消费分流</a:t>
            </a:r>
            <a:endParaRPr lang="en-US" altLang="zh-CN" sz="2000" spc="150" dirty="0">
              <a:ln w="11430">
                <a:solidFill>
                  <a:srgbClr val="C00000"/>
                </a:solidFill>
              </a:ln>
              <a:solidFill>
                <a:schemeClr val="tx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与手游用户群体存在一定重叠</a:t>
            </a:r>
            <a:endParaRPr lang="en-US" altLang="zh-CN" sz="16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endParaRPr lang="en-US" altLang="zh-CN" sz="16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29750" lvl="1" indent="-285750">
              <a:buFont typeface="Arial" pitchFamily="34" charset="0"/>
              <a:buChar char="•"/>
            </a:pPr>
            <a:r>
              <a:rPr lang="zh-CN" altLang="en-US" sz="2000" spc="150" dirty="0">
                <a:ln w="11430">
                  <a:solidFill>
                    <a:srgbClr val="C00000"/>
                  </a:solidFill>
                </a:ln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研发及推广成本攀升</a:t>
            </a:r>
            <a:endParaRPr lang="en-US" altLang="zh-CN" sz="2000" spc="150" dirty="0">
              <a:ln w="11430">
                <a:solidFill>
                  <a:srgbClr val="C00000"/>
                </a:solidFill>
              </a:ln>
              <a:solidFill>
                <a:schemeClr val="tx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精品化要求导致</a:t>
            </a:r>
            <a:endParaRPr lang="en-US" altLang="zh-CN" sz="16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用户成熟，游戏消费及点击广告趋于理性</a:t>
            </a:r>
            <a:endParaRPr lang="en-US" altLang="zh-CN" sz="16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endParaRPr lang="en-US" altLang="zh-CN" sz="16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29750" lvl="1" indent="-285750">
              <a:buFont typeface="Arial" pitchFamily="34" charset="0"/>
              <a:buChar char="•"/>
            </a:pPr>
            <a:r>
              <a:rPr lang="zh-CN" altLang="en-US" sz="2000" spc="150" dirty="0">
                <a:ln w="11430">
                  <a:solidFill>
                    <a:srgbClr val="C00000"/>
                  </a:solidFill>
                </a:ln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成本及风险制约</a:t>
            </a:r>
            <a:r>
              <a:rPr lang="en-US" altLang="zh-CN" sz="2000" spc="150" dirty="0">
                <a:ln w="11430">
                  <a:solidFill>
                    <a:srgbClr val="C00000"/>
                  </a:solidFill>
                </a:ln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2000" spc="150" dirty="0" smtClean="0">
                <a:ln w="11430">
                  <a:solidFill>
                    <a:srgbClr val="C00000"/>
                  </a:solidFill>
                </a:ln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普及</a:t>
            </a:r>
            <a:endParaRPr lang="en-US" altLang="zh-CN" sz="20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en-US" altLang="zh-CN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页游投入大，风险大。</a:t>
            </a:r>
            <a:endParaRPr lang="en-US" altLang="zh-CN" sz="16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下载插件</a:t>
            </a:r>
            <a:r>
              <a:rPr lang="en-US" altLang="zh-CN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微端追加用户流失</a:t>
            </a:r>
            <a:endParaRPr lang="en-US" altLang="zh-CN" sz="16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69208" y="675404"/>
            <a:ext cx="3596221" cy="638654"/>
          </a:xfrm>
          <a:prstGeom prst="roundRect">
            <a:avLst>
              <a:gd name="adj" fmla="val 6445"/>
            </a:avLst>
          </a:prstGeom>
          <a:blipFill dpi="0" rotWithShape="1">
            <a:blip r:embed="rId5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000" lvl="1" algn="ctr"/>
            <a:r>
              <a:rPr lang="zh-CN" alt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行业发展阻碍</a:t>
            </a:r>
            <a:endParaRPr lang="en-US" altLang="zh-CN" sz="36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爆炸形 2 9"/>
          <p:cNvSpPr/>
          <p:nvPr/>
        </p:nvSpPr>
        <p:spPr>
          <a:xfrm>
            <a:off x="1809803" y="1464145"/>
            <a:ext cx="6029914" cy="3832718"/>
          </a:xfrm>
          <a:prstGeom prst="irregularSeal2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页</a:t>
            </a:r>
            <a:r>
              <a:rPr lang="zh-CN" alt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游市场更加规范化，精品在手天下我有</a:t>
            </a:r>
            <a:endParaRPr lang="en-US" altLang="zh-CN" sz="28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59988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6" grpId="0" animBg="1"/>
      <p:bldP spid="27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07998" y="708243"/>
            <a:ext cx="8856984" cy="1178313"/>
          </a:xfrm>
          <a:prstGeom prst="roundRect">
            <a:avLst>
              <a:gd name="adj" fmla="val 6445"/>
            </a:avLst>
          </a:prstGeom>
          <a:blipFill dpi="0" rotWithShape="1">
            <a:blip r:embed="rId5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144000" lvl="1"/>
            <a:r>
              <a:rPr lang="en-US" altLang="zh-CN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Q</a:t>
            </a:r>
            <a:r>
              <a: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：页游市场还是手游市场？</a:t>
            </a:r>
            <a:endParaRPr lang="en-US" altLang="zh-CN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144000" lvl="1"/>
            <a:r>
              <a:rPr lang="en-US" altLang="zh-CN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：页游，团队具有页游研发</a:t>
            </a:r>
            <a:r>
              <a:rPr lang="en-US" altLang="zh-CN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运营经验；而在手游研发</a:t>
            </a:r>
            <a:r>
              <a:rPr lang="en-US" altLang="zh-CN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渠道分发及运营层面上还尚未起步。</a:t>
            </a:r>
            <a:endParaRPr lang="en-US" altLang="zh-CN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16A84E">
                      <a:shade val="30000"/>
                      <a:satMod val="115000"/>
                    </a:srgbClr>
                  </a:gs>
                  <a:gs pos="50000">
                    <a:srgbClr val="16A84E">
                      <a:shade val="67500"/>
                      <a:satMod val="115000"/>
                    </a:srgbClr>
                  </a:gs>
                  <a:gs pos="100000">
                    <a:srgbClr val="16A84E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做什么游戏好？</a:t>
            </a:r>
            <a:endParaRPr lang="en-US" altLang="zh-CN" sz="3300" b="1" spc="50" dirty="0" smtClean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7998" y="1980580"/>
            <a:ext cx="8856984" cy="1178313"/>
          </a:xfrm>
          <a:prstGeom prst="roundRect">
            <a:avLst>
              <a:gd name="adj" fmla="val 6445"/>
            </a:avLst>
          </a:prstGeom>
          <a:blipFill dpi="0" rotWithShape="1">
            <a:blip r:embed="rId5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000" lvl="1"/>
            <a:r>
              <a:rPr lang="en-US" altLang="zh-CN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Q</a:t>
            </a:r>
            <a:r>
              <a: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：什么游戏类型好？</a:t>
            </a:r>
            <a:endParaRPr lang="en-US" altLang="zh-CN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144000" lvl="1"/>
            <a:r>
              <a:rPr lang="en-US" altLang="zh-CN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：游戏在精品化方向上，必然</a:t>
            </a:r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朝</a:t>
            </a:r>
            <a:r>
              <a:rPr lang="en-US" altLang="zh-CN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RPG</a:t>
            </a:r>
            <a:r>
              <a: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化发展</a:t>
            </a:r>
            <a:r>
              <a:rPr lang="en-US" altLang="zh-CN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霸占市场份额及吸金能力强</a:t>
            </a:r>
            <a:r>
              <a:rPr lang="en-US" altLang="zh-CN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16A84E">
                      <a:shade val="30000"/>
                      <a:satMod val="115000"/>
                    </a:srgbClr>
                  </a:gs>
                  <a:gs pos="50000">
                    <a:srgbClr val="16A84E">
                      <a:shade val="67500"/>
                      <a:satMod val="115000"/>
                    </a:srgbClr>
                  </a:gs>
                  <a:gs pos="100000">
                    <a:srgbClr val="16A84E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07998" y="3252917"/>
            <a:ext cx="8856984" cy="1296144"/>
          </a:xfrm>
          <a:prstGeom prst="roundRect">
            <a:avLst>
              <a:gd name="adj" fmla="val 6445"/>
            </a:avLst>
          </a:prstGeom>
          <a:blipFill dpi="0" rotWithShape="1">
            <a:blip r:embed="rId5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000" lvl="1"/>
            <a:r>
              <a:rPr lang="en-US" altLang="zh-CN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Q</a:t>
            </a:r>
            <a:r>
              <a: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：什么战斗方式好？</a:t>
            </a:r>
            <a:endParaRPr lang="en-US" altLang="zh-CN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144000" lvl="1"/>
            <a:r>
              <a:rPr lang="en-US" altLang="zh-CN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：今后的市场趋势上，更倾向于手动操作</a:t>
            </a:r>
            <a:r>
              <a:rPr lang="en-US" altLang="zh-CN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即时战斗游戏，</a:t>
            </a:r>
            <a:r>
              <a:rPr lang="en-US" altLang="zh-CN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年更被称为</a:t>
            </a:r>
            <a:r>
              <a:rPr lang="en-US" altLang="zh-CN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ARPG</a:t>
            </a:r>
            <a:r>
              <a: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元年。</a:t>
            </a:r>
            <a:endParaRPr lang="en-US" altLang="zh-CN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16A84E">
                      <a:shade val="30000"/>
                      <a:satMod val="115000"/>
                    </a:srgbClr>
                  </a:gs>
                  <a:gs pos="50000">
                    <a:srgbClr val="16A84E">
                      <a:shade val="67500"/>
                      <a:satMod val="115000"/>
                    </a:srgbClr>
                  </a:gs>
                  <a:gs pos="100000">
                    <a:srgbClr val="16A84E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44240" y="4650078"/>
            <a:ext cx="8856984" cy="1296144"/>
          </a:xfrm>
          <a:prstGeom prst="roundRect">
            <a:avLst>
              <a:gd name="adj" fmla="val 6445"/>
            </a:avLst>
          </a:prstGeom>
          <a:blipFill dpi="0" rotWithShape="1">
            <a:blip r:embed="rId5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000" lvl="1"/>
            <a:r>
              <a:rPr lang="en-US" altLang="zh-CN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Q</a:t>
            </a:r>
            <a:r>
              <a: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：同样</a:t>
            </a:r>
            <a:r>
              <a:rPr lang="zh-CN" alt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ARPG</a:t>
            </a:r>
            <a:r>
              <a: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，我们的核心竞争力在哪？</a:t>
            </a:r>
            <a:endParaRPr lang="en-US" altLang="zh-CN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144000" lvl="1"/>
            <a:r>
              <a:rPr lang="en-US" altLang="zh-CN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：创新！传统动作</a:t>
            </a:r>
            <a:r>
              <a:rPr lang="en-US" altLang="zh-CN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16A84E">
                        <a:shade val="30000"/>
                        <a:satMod val="115000"/>
                      </a:srgbClr>
                    </a:gs>
                    <a:gs pos="50000">
                      <a:srgbClr val="16A84E">
                        <a:shade val="67500"/>
                        <a:satMod val="115000"/>
                      </a:srgbClr>
                    </a:gs>
                    <a:gs pos="100000">
                      <a:srgbClr val="16A84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格斗游戏对用户操作要求高；将策略性融入动作游戏，简化操作，扩大用户群。</a:t>
            </a:r>
            <a:endParaRPr lang="en-US" altLang="zh-CN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16A84E">
                      <a:shade val="30000"/>
                      <a:satMod val="115000"/>
                    </a:srgbClr>
                  </a:gs>
                  <a:gs pos="50000">
                    <a:srgbClr val="16A84E">
                      <a:shade val="67500"/>
                      <a:satMod val="115000"/>
                    </a:srgbClr>
                  </a:gs>
                  <a:gs pos="100000">
                    <a:srgbClr val="16A84E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41822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07998" y="708243"/>
            <a:ext cx="5508850" cy="1200329"/>
          </a:xfrm>
          <a:prstGeom prst="roundRect">
            <a:avLst>
              <a:gd name="adj" fmla="val 6445"/>
            </a:avLst>
          </a:prstGeom>
          <a:blipFill dpi="0" rotWithShape="1">
            <a:blip r:embed="rId5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000" lvl="1"/>
            <a:endParaRPr lang="en-US" altLang="zh-CN" sz="2000" b="1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我们的游戏是什么？</a:t>
            </a:r>
            <a:endParaRPr lang="en-US" altLang="zh-CN" sz="3300" b="1" spc="50" dirty="0" smtClean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13" y="2052588"/>
            <a:ext cx="7128792" cy="3888432"/>
          </a:xfrm>
          <a:prstGeom prst="roundRect">
            <a:avLst>
              <a:gd name="adj" fmla="val 6445"/>
            </a:avLst>
          </a:prstGeom>
          <a:blipFill dpi="0" rotWithShape="1">
            <a:blip r:embed="rId5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750" lvl="1" indent="-285750">
              <a:buFont typeface="Arial" pitchFamily="34" charset="0"/>
              <a:buChar char="•"/>
            </a:pPr>
            <a:r>
              <a:rPr lang="zh-CN" altLang="en-US" sz="2000" spc="150" dirty="0" smtClean="0">
                <a:ln w="11430">
                  <a:solidFill>
                    <a:srgbClr val="C00000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游戏定义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16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横版策略</a:t>
            </a:r>
            <a:r>
              <a:rPr lang="zh-CN" altLang="en-US" sz="1600" spc="150" dirty="0">
                <a:ln w="11430">
                  <a:solidFill>
                    <a:srgbClr val="FF0000"/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动作</a:t>
            </a:r>
            <a:r>
              <a:rPr lang="en-US" altLang="zh-CN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ARPG</a:t>
            </a:r>
          </a:p>
          <a:p>
            <a:pPr marL="144000" lvl="1"/>
            <a:endParaRPr lang="en-US" altLang="zh-CN" sz="16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29750" lvl="1" indent="-285750">
              <a:buFont typeface="Arial" pitchFamily="34" charset="0"/>
              <a:buChar char="•"/>
            </a:pPr>
            <a:r>
              <a:rPr lang="zh-CN" altLang="en-US" sz="2000" spc="150" dirty="0">
                <a:ln w="11430">
                  <a:solidFill>
                    <a:srgbClr val="C00000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游</a:t>
            </a:r>
            <a:r>
              <a:rPr lang="zh-CN" altLang="en-US" sz="2000" spc="150" dirty="0" smtClean="0">
                <a:ln w="11430">
                  <a:solidFill>
                    <a:srgbClr val="C00000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戏题材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架空魔幻题材，日韩动漫风格。</a:t>
            </a:r>
            <a:endParaRPr lang="en-US" altLang="zh-CN" sz="16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29750" lvl="1" indent="-285750">
              <a:buFont typeface="Arial" pitchFamily="34" charset="0"/>
              <a:buChar char="•"/>
            </a:pPr>
            <a:r>
              <a:rPr lang="en-US" altLang="zh-CN" sz="16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              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打造属于慧泽时代</a:t>
            </a:r>
            <a:r>
              <a:rPr lang="zh-CN" altLang="en-US" sz="1600" spc="150" dirty="0" smtClean="0">
                <a:ln w="11430">
                  <a:solidFill>
                    <a:srgbClr val="FF0000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自己的品牌</a:t>
            </a:r>
            <a:endParaRPr lang="en-US" altLang="zh-CN" sz="1600" spc="150" dirty="0" smtClean="0">
              <a:ln w="11430">
                <a:solidFill>
                  <a:srgbClr val="FF0000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29750" lvl="1" indent="-285750">
              <a:buFont typeface="Arial" pitchFamily="34" charset="0"/>
              <a:buChar char="•"/>
            </a:pPr>
            <a:endParaRPr lang="en-US" altLang="zh-CN" sz="16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29750" lvl="1" indent="-285750">
              <a:buFont typeface="Arial" pitchFamily="34" charset="0"/>
              <a:buChar char="•"/>
            </a:pPr>
            <a:r>
              <a:rPr lang="zh-CN" altLang="en-US" sz="2000" spc="150" dirty="0">
                <a:ln w="11430">
                  <a:solidFill>
                    <a:srgbClr val="C00000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游</a:t>
            </a:r>
            <a:r>
              <a:rPr lang="zh-CN" altLang="en-US" sz="2000" spc="150" dirty="0" smtClean="0">
                <a:ln w="11430">
                  <a:solidFill>
                    <a:srgbClr val="C00000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戏目标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0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en-US" altLang="zh-CN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完成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页游版本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，迅速抢占国内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页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游市场，打造该类型游戏</a:t>
            </a:r>
            <a:r>
              <a:rPr lang="zh-CN" altLang="en-US" sz="1600" spc="150" dirty="0">
                <a:ln w="11430">
                  <a:solidFill>
                    <a:srgbClr val="00B0F0"/>
                  </a:solidFill>
                </a:ln>
                <a:solidFill>
                  <a:srgbClr val="00B0F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第一品牌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en-US" altLang="zh-CN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借着品牌效应，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将最终版本转为</a:t>
            </a:r>
            <a:r>
              <a:rPr lang="zh-CN" altLang="en-US" sz="1600" spc="150" dirty="0" smtClean="0">
                <a:ln w="11430">
                  <a:solidFill>
                    <a:srgbClr val="00B0F0"/>
                  </a:solidFill>
                </a:ln>
                <a:solidFill>
                  <a:srgbClr val="00B0F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手游</a:t>
            </a:r>
            <a:r>
              <a:rPr lang="zh-CN" altLang="en-US" sz="1600" spc="150" dirty="0" smtClean="0">
                <a:ln w="11430">
                  <a:solidFill>
                    <a:srgbClr val="00B0F0"/>
                  </a:solidFill>
                </a:ln>
                <a:solidFill>
                  <a:srgbClr val="00B0F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，掠夺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手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游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市场大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蛋糕。</a:t>
            </a:r>
            <a:endParaRPr lang="en-US" altLang="zh-CN" sz="16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en-US" altLang="zh-CN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借机打开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海外市场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600" spc="150" dirty="0" smtClean="0">
                <a:ln w="11430">
                  <a:solidFill>
                    <a:srgbClr val="00B0F0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快速改版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为海外版本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占领海外市场。</a:t>
            </a:r>
            <a:endParaRPr lang="en-US" altLang="zh-CN" sz="16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29750" lvl="1" indent="-285750">
              <a:buFont typeface="Arial" pitchFamily="34" charset="0"/>
              <a:buChar char="•"/>
            </a:pPr>
            <a:endParaRPr lang="en-US" altLang="zh-CN" sz="16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29750" lvl="1" indent="-285750">
              <a:buFont typeface="Arial" pitchFamily="34" charset="0"/>
              <a:buChar char="•"/>
            </a:pPr>
            <a:endParaRPr lang="en-US" altLang="zh-CN" sz="20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8099" y="708243"/>
            <a:ext cx="534473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7200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项目</a:t>
            </a:r>
            <a:r>
              <a:rPr lang="zh-CN" altLang="en-US" sz="72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代号</a:t>
            </a:r>
            <a:r>
              <a:rPr lang="en-US" altLang="zh-CN" sz="72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:SZ</a:t>
            </a:r>
            <a:endParaRPr lang="zh-CN" altLang="en-US" sz="7200" b="1" spc="50" dirty="0" smtClean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7154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07998" y="708243"/>
            <a:ext cx="5508850" cy="1200329"/>
          </a:xfrm>
          <a:prstGeom prst="roundRect">
            <a:avLst>
              <a:gd name="adj" fmla="val 6445"/>
            </a:avLst>
          </a:prstGeom>
          <a:blipFill dpi="0" rotWithShape="1">
            <a:blip r:embed="rId5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000" lvl="1"/>
            <a:endParaRPr lang="en-US" altLang="zh-CN" sz="2000" b="1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我们的游戏是什么？</a:t>
            </a:r>
            <a:endParaRPr lang="en-US" altLang="zh-CN" sz="3300" b="1" spc="50" dirty="0" smtClean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013" y="2052588"/>
            <a:ext cx="7128792" cy="3888432"/>
          </a:xfrm>
          <a:prstGeom prst="roundRect">
            <a:avLst>
              <a:gd name="adj" fmla="val 6445"/>
            </a:avLst>
          </a:prstGeom>
          <a:blipFill dpi="0" rotWithShape="1">
            <a:blip r:embed="rId5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750" lvl="1" indent="-285750">
              <a:buFont typeface="Arial" pitchFamily="34" charset="0"/>
              <a:buChar char="•"/>
            </a:pPr>
            <a:r>
              <a:rPr lang="zh-CN" altLang="en-US" sz="2000" spc="150" smtClean="0">
                <a:ln w="11430">
                  <a:solidFill>
                    <a:srgbClr val="C00000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游戏</a:t>
            </a:r>
            <a:r>
              <a:rPr lang="zh-CN" altLang="en-US" sz="2000" spc="150" smtClean="0">
                <a:ln w="11430">
                  <a:solidFill>
                    <a:srgbClr val="C00000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特点</a:t>
            </a:r>
            <a:r>
              <a:rPr lang="zh-CN" altLang="en-US" sz="2000" spc="15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0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战斗方式</a:t>
            </a:r>
            <a:r>
              <a:rPr lang="en-US" altLang="zh-CN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策略结合动作</a:t>
            </a:r>
            <a:endParaRPr lang="en-US" altLang="zh-CN" sz="16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6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双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核心游戏类型</a:t>
            </a:r>
            <a:r>
              <a:rPr lang="en-US" altLang="zh-CN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-ARPG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游戏</a:t>
            </a:r>
            <a:r>
              <a:rPr lang="en-US" altLang="zh-CN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卡牌</a:t>
            </a:r>
            <a:endParaRPr lang="en-US" altLang="zh-CN" sz="16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600" spc="150" dirty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双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核心游戏玩法</a:t>
            </a:r>
            <a:r>
              <a:rPr lang="en-US" altLang="zh-CN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策略动作</a:t>
            </a:r>
            <a:r>
              <a:rPr lang="en-US" altLang="zh-CN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休闲玩法</a:t>
            </a:r>
            <a:endParaRPr lang="en-US" altLang="zh-CN" sz="16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144000" lvl="1"/>
            <a:endParaRPr lang="en-US" altLang="zh-CN" sz="16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29750" lvl="1" indent="-285750">
              <a:buFont typeface="Arial" pitchFamily="34" charset="0"/>
              <a:buChar char="•"/>
            </a:pPr>
            <a:r>
              <a:rPr lang="zh-CN" altLang="en-US" sz="2000" spc="150" dirty="0" smtClean="0">
                <a:ln w="11430">
                  <a:solidFill>
                    <a:srgbClr val="C00000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游戏优势</a:t>
            </a:r>
            <a:r>
              <a:rPr lang="zh-CN" altLang="en-US" sz="20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0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市场尚无直接竞品，易被渠道及用户接受</a:t>
            </a:r>
            <a:endParaRPr lang="en-US" altLang="zh-CN" sz="16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设计目标为中重度</a:t>
            </a:r>
            <a:r>
              <a:rPr lang="en-US" altLang="zh-CN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RPG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，吸金能力强</a:t>
            </a:r>
            <a:endParaRPr lang="en-US" altLang="zh-CN" sz="16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通过降低用户门槛并结合卡牌</a:t>
            </a:r>
            <a:r>
              <a:rPr lang="en-US" altLang="zh-CN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休闲玩法，扩大用户群</a:t>
            </a:r>
            <a:endParaRPr lang="en-US" altLang="zh-CN" sz="1600" spc="150" dirty="0" smtClean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886950" lvl="2" indent="-285750">
              <a:buFont typeface="Arial" pitchFamily="34" charset="0"/>
              <a:buChar char="•"/>
            </a:pPr>
            <a:r>
              <a:rPr lang="zh-CN" altLang="en-US" sz="1600" spc="150" dirty="0" smtClean="0">
                <a:ln w="11430">
                  <a:solidFill>
                    <a:schemeClr val="tx1"/>
                  </a:solidFill>
                </a:ln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游戏风格和玩法适合移植手游</a:t>
            </a:r>
            <a:endParaRPr lang="en-US" altLang="zh-CN" sz="1600" spc="150" dirty="0">
              <a:ln w="11430">
                <a:solidFill>
                  <a:schemeClr val="tx1"/>
                </a:solidFill>
              </a:ln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8099" y="708243"/>
            <a:ext cx="534473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7200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项目</a:t>
            </a:r>
            <a:r>
              <a:rPr lang="zh-CN" altLang="en-US" sz="72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代号</a:t>
            </a:r>
            <a:r>
              <a:rPr lang="en-US" altLang="zh-CN" sz="72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:SZ</a:t>
            </a:r>
            <a:endParaRPr lang="zh-CN" altLang="en-US" sz="7200" b="1" spc="50" dirty="0" smtClean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84801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游戏开场动画</a:t>
            </a:r>
            <a:endParaRPr lang="en-US" altLang="zh-CN" sz="3300" b="1" spc="50" dirty="0" smtClean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55" y="798908"/>
            <a:ext cx="7591213" cy="5322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936328" y="1608027"/>
            <a:ext cx="7416824" cy="432048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pic>
        <p:nvPicPr>
          <p:cNvPr id="8196" name="Picture 4" descr="D:\新项目立项文档\024f78f0f736afc3f2fa67f8b319ebc4b64512bc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304" y="2722616"/>
            <a:ext cx="3371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473" y="2755304"/>
            <a:ext cx="291465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矩形 27"/>
          <p:cNvSpPr/>
          <p:nvPr/>
        </p:nvSpPr>
        <p:spPr>
          <a:xfrm>
            <a:off x="4508416" y="2356100"/>
            <a:ext cx="4320480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dirty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在很久很久以前</a:t>
            </a:r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神用</a:t>
            </a:r>
            <a:r>
              <a:rPr lang="en-US" altLang="zh-CN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6</a:t>
            </a:r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天时间</a:t>
            </a:r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创造了</a:t>
            </a:r>
            <a:r>
              <a:rPr lang="en-US" altLang="zh-CN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6</a:t>
            </a:r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个世界</a:t>
            </a:r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endParaRPr lang="en-US" altLang="zh-CN" b="1" dirty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8209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75" y="1720105"/>
            <a:ext cx="2656766" cy="1325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972" y="2116909"/>
            <a:ext cx="2365924" cy="13977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480" y="2755304"/>
            <a:ext cx="2609850" cy="1409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736" y="3343015"/>
            <a:ext cx="2610998" cy="15137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803" y="3822235"/>
            <a:ext cx="2481093" cy="1474651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250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1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58" y="4302509"/>
            <a:ext cx="2819400" cy="1333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75" y="1796159"/>
            <a:ext cx="3601286" cy="24918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矩形 19"/>
          <p:cNvSpPr/>
          <p:nvPr/>
        </p:nvSpPr>
        <p:spPr>
          <a:xfrm>
            <a:off x="4536728" y="1980580"/>
            <a:ext cx="4320480" cy="28623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dirty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在第七天</a:t>
            </a:r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神将</a:t>
            </a:r>
            <a:r>
              <a:rPr lang="en-US" altLang="zh-CN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6</a:t>
            </a:r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个世界</a:t>
            </a:r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装进了“盒子”</a:t>
            </a:r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endParaRPr lang="en-US" altLang="zh-CN" b="1" dirty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保护它们</a:t>
            </a:r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endParaRPr lang="en-US" altLang="zh-CN" b="1" dirty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不受邪恶的侵蚀</a:t>
            </a:r>
            <a:endParaRPr lang="en-US" altLang="zh-CN" b="1" dirty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9" y="2358026"/>
            <a:ext cx="3533775" cy="28479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76" y="1796159"/>
            <a:ext cx="3474885" cy="2606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35" y="3017883"/>
            <a:ext cx="3649241" cy="20852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矩形 23"/>
          <p:cNvSpPr/>
          <p:nvPr/>
        </p:nvSpPr>
        <p:spPr>
          <a:xfrm>
            <a:off x="4464720" y="1948636"/>
            <a:ext cx="4320480" cy="34163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dirty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但是</a:t>
            </a:r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世界的管理者</a:t>
            </a:r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endParaRPr lang="en-US" altLang="zh-CN" b="1" dirty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背叛了创世神</a:t>
            </a:r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endParaRPr lang="en-US" altLang="zh-CN" b="1" dirty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邪恶的力量</a:t>
            </a:r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endParaRPr lang="en-US" altLang="zh-CN" b="1" dirty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最终降临</a:t>
            </a:r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endParaRPr lang="en-US" altLang="zh-CN" b="1" dirty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无数魔物出现在凡间</a:t>
            </a:r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02" y="2427993"/>
            <a:ext cx="3657600" cy="20193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矩形 25"/>
          <p:cNvSpPr/>
          <p:nvPr/>
        </p:nvSpPr>
        <p:spPr>
          <a:xfrm>
            <a:off x="4464720" y="1949217"/>
            <a:ext cx="4320480" cy="36317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dirty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一群勇敢的人站了出来</a:t>
            </a:r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endParaRPr lang="en-US" altLang="zh-CN" b="1" dirty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他们消灭魔物</a:t>
            </a:r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endParaRPr lang="en-US" altLang="zh-CN" b="1" dirty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保护人民</a:t>
            </a:r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endParaRPr lang="en-US" altLang="zh-CN" b="1" dirty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这些勇士被称为</a:t>
            </a:r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endParaRPr lang="en-US" altLang="zh-CN" b="1" dirty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r>
              <a:rPr lang="zh-CN" altLang="en-US" sz="3200" b="1" dirty="0" smtClean="0">
                <a:ln w="50800"/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“冒险者”</a:t>
            </a:r>
            <a:endParaRPr lang="en-US" altLang="zh-CN" sz="3200" b="1" dirty="0" smtClean="0">
              <a:ln w="50800"/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b="1" dirty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 algn="ctr"/>
            <a:endParaRPr lang="en-US" altLang="zh-CN" b="1" dirty="0" smtClean="0">
              <a:ln w="50800"/>
              <a:solidFill>
                <a:schemeClr val="bg1">
                  <a:shade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27" name="Picture 2" descr="D:\新项目立项文档\20121218013337_MWaaX.gif"/>
          <p:cNvPicPr>
            <a:picLocks noChangeAspect="1" noChangeArrowheads="1" noCrop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37" y="2271369"/>
            <a:ext cx="3830526" cy="215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D:\新项目立项文档\56308967201208270824591056939497367_013.gif"/>
          <p:cNvPicPr>
            <a:picLocks noChangeAspect="1" noChangeArrowheads="1" noCrop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609" y="2240154"/>
            <a:ext cx="4933904" cy="277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86978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6" presetClass="exit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250"/>
                            </p:stCondLst>
                            <p:childTnLst>
                              <p:par>
                                <p:cTn id="68" presetID="10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500"/>
                            </p:stCondLst>
                            <p:childTnLst>
                              <p:par>
                                <p:cTn id="7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25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25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25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0"/>
                            </p:stCondLst>
                            <p:childTnLst>
                              <p:par>
                                <p:cTn id="9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250"/>
                            </p:stCondLst>
                            <p:childTnLst>
                              <p:par>
                                <p:cTn id="10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4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1250"/>
                            </p:stCondLst>
                            <p:childTnLst>
                              <p:par>
                                <p:cTn id="1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4250"/>
                            </p:stCondLst>
                            <p:childTnLst>
                              <p:par>
                                <p:cTn id="1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0" grpId="0"/>
      <p:bldP spid="20" grpId="1"/>
      <p:bldP spid="24" grpId="0"/>
      <p:bldP spid="24" grpId="1"/>
      <p:bldP spid="26" grpId="0"/>
      <p:bldP spid="2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sz="33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为什么要做卡片游戏</a:t>
            </a:r>
            <a:endParaRPr lang="en-US" altLang="zh-CN" sz="33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"/>
            <a:ext cx="9361488" cy="604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5271" tIns="47636" rIns="95271" bIns="47636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游戏介绍 </a:t>
            </a:r>
            <a:r>
              <a:rPr lang="en-US" altLang="zh-CN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– </a:t>
            </a:r>
            <a:r>
              <a:rPr lang="zh-CN" altLang="en-US" sz="3300" b="1" spc="50" dirty="0" smtClean="0">
                <a:ln w="11430"/>
                <a:solidFill>
                  <a:schemeClr val="accent6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世界观</a:t>
            </a:r>
            <a:endParaRPr lang="en-US" altLang="zh-CN" sz="3300" b="1" spc="50" dirty="0" smtClean="0">
              <a:ln w="11430"/>
              <a:solidFill>
                <a:schemeClr val="accent6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020" y="1322791"/>
            <a:ext cx="3533775" cy="2847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10" descr="http://t10.baidu.com/it/u=2171273949,2781472744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651916" y="2358204"/>
            <a:ext cx="2457395" cy="1299671"/>
            <a:chOff x="6651916" y="2358204"/>
            <a:chExt cx="2457395" cy="1299671"/>
          </a:xfrm>
        </p:grpSpPr>
        <p:sp>
          <p:nvSpPr>
            <p:cNvPr id="66" name="圆角矩形标注 65"/>
            <p:cNvSpPr/>
            <p:nvPr/>
          </p:nvSpPr>
          <p:spPr>
            <a:xfrm>
              <a:off x="6651916" y="2372112"/>
              <a:ext cx="2448271" cy="1276238"/>
            </a:xfrm>
            <a:prstGeom prst="wedgeRoundRectCallout">
              <a:avLst>
                <a:gd name="adj1" fmla="val -139500"/>
                <a:gd name="adj2" fmla="val -42702"/>
                <a:gd name="adj3" fmla="val 16667"/>
              </a:avLst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5133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7094" y="2358204"/>
              <a:ext cx="2292921" cy="1299671"/>
            </a:xfrm>
            <a:prstGeom prst="rect">
              <a:avLst/>
            </a:prstGeom>
            <a:grpFill/>
            <a:ln>
              <a:noFill/>
            </a:ln>
            <a:effectLst>
              <a:softEdge rad="112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7975666" y="2378720"/>
              <a:ext cx="113364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天之空岛</a:t>
              </a:r>
              <a:endParaRPr lang="zh-CN" altLang="en-US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4100" y="2260470"/>
            <a:ext cx="2540845" cy="1376293"/>
            <a:chOff x="54100" y="2260470"/>
            <a:chExt cx="2540845" cy="1376293"/>
          </a:xfrm>
        </p:grpSpPr>
        <p:grpSp>
          <p:nvGrpSpPr>
            <p:cNvPr id="12" name="组合 11"/>
            <p:cNvGrpSpPr/>
            <p:nvPr/>
          </p:nvGrpSpPr>
          <p:grpSpPr>
            <a:xfrm>
              <a:off x="54100" y="2260470"/>
              <a:ext cx="2540845" cy="1376293"/>
              <a:chOff x="54100" y="2226228"/>
              <a:chExt cx="2540845" cy="1410536"/>
            </a:xfr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58" name="圆角矩形标注 57"/>
              <p:cNvSpPr/>
              <p:nvPr/>
            </p:nvSpPr>
            <p:spPr>
              <a:xfrm>
                <a:off x="54100" y="2226228"/>
                <a:ext cx="2528806" cy="1410536"/>
              </a:xfrm>
              <a:prstGeom prst="wedgeRoundRectCallout">
                <a:avLst>
                  <a:gd name="adj1" fmla="val 127751"/>
                  <a:gd name="adj2" fmla="val -4981"/>
                  <a:gd name="adj3" fmla="val 16667"/>
                </a:avLst>
              </a:prstGeom>
              <a:grpFill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132" name="Picture 1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83" y="2248456"/>
                <a:ext cx="2537762" cy="1386755"/>
              </a:xfrm>
              <a:prstGeom prst="rect">
                <a:avLst/>
              </a:prstGeom>
              <a:grpFill/>
              <a:ln>
                <a:noFill/>
              </a:ln>
              <a:effectLst>
                <a:softEdge rad="1125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67" name="矩形 66"/>
            <p:cNvSpPr/>
            <p:nvPr/>
          </p:nvSpPr>
          <p:spPr>
            <a:xfrm>
              <a:off x="1405910" y="3256390"/>
              <a:ext cx="113364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无尽沙漠</a:t>
              </a:r>
              <a:endParaRPr lang="zh-CN" altLang="en-US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6200" y="4010521"/>
            <a:ext cx="2528806" cy="1328669"/>
            <a:chOff x="76200" y="4010521"/>
            <a:chExt cx="2528806" cy="1328669"/>
          </a:xfrm>
        </p:grpSpPr>
        <p:sp>
          <p:nvSpPr>
            <p:cNvPr id="54" name="圆角矩形标注 53"/>
            <p:cNvSpPr/>
            <p:nvPr/>
          </p:nvSpPr>
          <p:spPr>
            <a:xfrm>
              <a:off x="76200" y="4010521"/>
              <a:ext cx="2528806" cy="1296144"/>
            </a:xfrm>
            <a:prstGeom prst="wedgeRoundRectCallout">
              <a:avLst>
                <a:gd name="adj1" fmla="val 124362"/>
                <a:gd name="adj2" fmla="val -74608"/>
                <a:gd name="adj3" fmla="val 16667"/>
              </a:avLst>
            </a:prstGeom>
            <a:gradFill flip="none" rotWithShape="1">
              <a:gsLst>
                <a:gs pos="0">
                  <a:srgbClr val="00D05E">
                    <a:tint val="66000"/>
                    <a:satMod val="160000"/>
                  </a:srgbClr>
                </a:gs>
                <a:gs pos="50000">
                  <a:srgbClr val="00D05E">
                    <a:tint val="44500"/>
                    <a:satMod val="160000"/>
                  </a:srgbClr>
                </a:gs>
                <a:gs pos="100000">
                  <a:srgbClr val="00D05E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635" y="4010522"/>
              <a:ext cx="2415623" cy="132866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8" name="矩形 67"/>
            <p:cNvSpPr/>
            <p:nvPr/>
          </p:nvSpPr>
          <p:spPr>
            <a:xfrm>
              <a:off x="1430856" y="4930565"/>
              <a:ext cx="113364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森之大地</a:t>
              </a:r>
              <a:endParaRPr lang="zh-CN" altLang="en-US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629152" y="4053391"/>
            <a:ext cx="2528806" cy="1469702"/>
            <a:chOff x="6629152" y="4053391"/>
            <a:chExt cx="2528806" cy="1469702"/>
          </a:xfrm>
        </p:grpSpPr>
        <p:grpSp>
          <p:nvGrpSpPr>
            <p:cNvPr id="7" name="组合 6"/>
            <p:cNvGrpSpPr/>
            <p:nvPr/>
          </p:nvGrpSpPr>
          <p:grpSpPr>
            <a:xfrm>
              <a:off x="6629152" y="4053391"/>
              <a:ext cx="2528806" cy="1469702"/>
              <a:chOff x="6648202" y="4053391"/>
              <a:chExt cx="2528806" cy="1469702"/>
            </a:xfrm>
          </p:grpSpPr>
          <p:sp>
            <p:nvSpPr>
              <p:cNvPr id="47" name="圆角矩形标注 46"/>
              <p:cNvSpPr/>
              <p:nvPr/>
            </p:nvSpPr>
            <p:spPr>
              <a:xfrm>
                <a:off x="6648202" y="4053391"/>
                <a:ext cx="2528806" cy="1410536"/>
              </a:xfrm>
              <a:prstGeom prst="wedgeRoundRectCallout">
                <a:avLst>
                  <a:gd name="adj1" fmla="val -134781"/>
                  <a:gd name="adj2" fmla="val -100467"/>
                  <a:gd name="adj3" fmla="val 16667"/>
                </a:avLst>
              </a:prstGeom>
              <a:gradFill flip="none" rotWithShape="1">
                <a:gsLst>
                  <a:gs pos="0">
                    <a:srgbClr val="00B0F0">
                      <a:tint val="66000"/>
                      <a:satMod val="160000"/>
                    </a:srgbClr>
                  </a:gs>
                  <a:gs pos="50000">
                    <a:srgbClr val="00B0F0">
                      <a:tint val="44500"/>
                      <a:satMod val="160000"/>
                    </a:srgbClr>
                  </a:gs>
                  <a:gs pos="100000">
                    <a:srgbClr val="00B0F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9" name="Picture 4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5197" y="4053391"/>
                <a:ext cx="2448272" cy="1469702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70" name="矩形 69"/>
            <p:cNvSpPr/>
            <p:nvPr/>
          </p:nvSpPr>
          <p:spPr>
            <a:xfrm>
              <a:off x="8008757" y="4068812"/>
              <a:ext cx="113364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碧蓝之海</a:t>
              </a:r>
              <a:endParaRPr lang="zh-CN" altLang="en-US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6200" y="604035"/>
            <a:ext cx="2528806" cy="1474651"/>
            <a:chOff x="76200" y="604035"/>
            <a:chExt cx="2528806" cy="1474651"/>
          </a:xfrm>
        </p:grpSpPr>
        <p:grpSp>
          <p:nvGrpSpPr>
            <p:cNvPr id="74" name="组合 73"/>
            <p:cNvGrpSpPr/>
            <p:nvPr/>
          </p:nvGrpSpPr>
          <p:grpSpPr>
            <a:xfrm>
              <a:off x="76200" y="604035"/>
              <a:ext cx="2528806" cy="1474651"/>
              <a:chOff x="4324275" y="2736739"/>
              <a:chExt cx="3816424" cy="1971675"/>
            </a:xfr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grpSpPr>
          <p:sp>
            <p:nvSpPr>
              <p:cNvPr id="75" name="圆角矩形标注 74"/>
              <p:cNvSpPr/>
              <p:nvPr/>
            </p:nvSpPr>
            <p:spPr>
              <a:xfrm>
                <a:off x="4324275" y="2774839"/>
                <a:ext cx="3816424" cy="1885950"/>
              </a:xfrm>
              <a:prstGeom prst="wedgeRoundRectCallout">
                <a:avLst>
                  <a:gd name="adj1" fmla="val 130766"/>
                  <a:gd name="adj2" fmla="val 54172"/>
                  <a:gd name="adj3" fmla="val 16667"/>
                </a:avLst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6" name="Picture 5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2712" y="2736739"/>
                <a:ext cx="3744416" cy="1971675"/>
              </a:xfrm>
              <a:prstGeom prst="rect">
                <a:avLst/>
              </a:prstGeom>
              <a:grpFill/>
              <a:ln>
                <a:noFill/>
              </a:ln>
              <a:effectLst>
                <a:softEdge rad="1125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77" name="矩形 76"/>
            <p:cNvSpPr/>
            <p:nvPr/>
          </p:nvSpPr>
          <p:spPr>
            <a:xfrm>
              <a:off x="1455620" y="1637975"/>
              <a:ext cx="113364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永</a:t>
              </a:r>
              <a:r>
                <a:rPr lang="zh-CN" altLang="en-US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夜之国</a:t>
              </a:r>
              <a:endParaRPr lang="zh-CN" altLang="en-US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629152" y="693961"/>
            <a:ext cx="2448271" cy="1324729"/>
            <a:chOff x="6629152" y="693961"/>
            <a:chExt cx="2448271" cy="1324729"/>
          </a:xfrm>
        </p:grpSpPr>
        <p:sp>
          <p:nvSpPr>
            <p:cNvPr id="4" name="圆角矩形标注 3"/>
            <p:cNvSpPr/>
            <p:nvPr/>
          </p:nvSpPr>
          <p:spPr>
            <a:xfrm>
              <a:off x="6629152" y="704342"/>
              <a:ext cx="2448271" cy="1276238"/>
            </a:xfrm>
            <a:prstGeom prst="wedgeRoundRectCallout">
              <a:avLst>
                <a:gd name="adj1" fmla="val -136388"/>
                <a:gd name="adj2" fmla="val 22976"/>
                <a:gd name="adj3" fmla="val 16667"/>
              </a:avLst>
            </a:prstGeom>
            <a:gradFill flip="none" rotWithShape="1">
              <a:gsLst>
                <a:gs pos="0">
                  <a:srgbClr val="FEFDC3">
                    <a:shade val="30000"/>
                    <a:satMod val="115000"/>
                  </a:srgbClr>
                </a:gs>
                <a:gs pos="50000">
                  <a:srgbClr val="FEFDC3">
                    <a:shade val="67500"/>
                    <a:satMod val="115000"/>
                  </a:srgbClr>
                </a:gs>
                <a:gs pos="100000">
                  <a:srgbClr val="FEFDC3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5134" name="Picture 1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8047" y="727869"/>
              <a:ext cx="2365944" cy="1290821"/>
            </a:xfrm>
            <a:prstGeom prst="rect">
              <a:avLst/>
            </a:prstGeom>
            <a:grpFill/>
            <a:ln>
              <a:noFill/>
            </a:ln>
            <a:effectLst>
              <a:softEdge rad="112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8" name="矩形 77"/>
            <p:cNvSpPr/>
            <p:nvPr/>
          </p:nvSpPr>
          <p:spPr>
            <a:xfrm>
              <a:off x="7932556" y="693961"/>
              <a:ext cx="113364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圣光神域</a:t>
              </a:r>
              <a:endParaRPr lang="zh-CN" altLang="en-US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614849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11716</TotalTime>
  <Words>2023</Words>
  <Application>Microsoft Office PowerPoint</Application>
  <PresentationFormat>自定义</PresentationFormat>
  <Paragraphs>440</Paragraphs>
  <Slides>30</Slides>
  <Notes>0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death</dc:creator>
  <cp:lastModifiedBy>death</cp:lastModifiedBy>
  <cp:revision>930</cp:revision>
  <dcterms:modified xsi:type="dcterms:W3CDTF">2014-02-12T07:06:55Z</dcterms:modified>
</cp:coreProperties>
</file>